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83" r:id="rId5"/>
    <p:sldId id="329" r:id="rId6"/>
    <p:sldId id="361" r:id="rId7"/>
    <p:sldId id="410" r:id="rId8"/>
    <p:sldId id="411" r:id="rId9"/>
    <p:sldId id="412" r:id="rId10"/>
    <p:sldId id="413" r:id="rId11"/>
    <p:sldId id="414" r:id="rId12"/>
    <p:sldId id="386" r:id="rId13"/>
    <p:sldId id="416" r:id="rId14"/>
    <p:sldId id="417" r:id="rId15"/>
    <p:sldId id="418" r:id="rId16"/>
    <p:sldId id="401" r:id="rId17"/>
    <p:sldId id="419" r:id="rId18"/>
    <p:sldId id="420" r:id="rId19"/>
    <p:sldId id="421" r:id="rId20"/>
    <p:sldId id="381" r:id="rId21"/>
    <p:sldId id="406" r:id="rId22"/>
  </p:sldIdLst>
  <p:sldSz cx="12192000" cy="6858000"/>
  <p:notesSz cx="9388475" cy="7102475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Лекция 1" id="{ACC24B29-0CC7-491A-A98A-CF7CBDBE501E}">
          <p14:sldIdLst>
            <p14:sldId id="383"/>
            <p14:sldId id="329"/>
            <p14:sldId id="361"/>
            <p14:sldId id="410"/>
            <p14:sldId id="411"/>
            <p14:sldId id="412"/>
            <p14:sldId id="413"/>
            <p14:sldId id="414"/>
            <p14:sldId id="386"/>
            <p14:sldId id="416"/>
            <p14:sldId id="417"/>
            <p14:sldId id="418"/>
            <p14:sldId id="401"/>
            <p14:sldId id="419"/>
            <p14:sldId id="420"/>
            <p14:sldId id="421"/>
            <p14:sldId id="381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0B3C"/>
    <a:srgbClr val="FFC000"/>
    <a:srgbClr val="F77DF1"/>
    <a:srgbClr val="0074AF"/>
    <a:srgbClr val="2085B9"/>
    <a:srgbClr val="F8F808"/>
    <a:srgbClr val="FFFFB9"/>
    <a:srgbClr val="AC3201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7459" autoAdjust="0"/>
  </p:normalViewPr>
  <p:slideViewPr>
    <p:cSldViewPr snapToGrid="0">
      <p:cViewPr varScale="1">
        <p:scale>
          <a:sx n="110" d="100"/>
          <a:sy n="110" d="100"/>
        </p:scale>
        <p:origin x="114" y="1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1482"/>
    </p:cViewPr>
  </p:sorterViewPr>
  <p:notesViewPr>
    <p:cSldViewPr snapToGrid="0">
      <p:cViewPr varScale="1">
        <p:scale>
          <a:sx n="127" d="100"/>
          <a:sy n="127" d="100"/>
        </p:scale>
        <p:origin x="19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A5484A8C-32F5-4EA2-89BC-F4F20C2F1F2B}" type="datetime1">
              <a:rPr lang="ru-RU" noProof="1" smtClean="0"/>
              <a:t>27.02.2023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35349BE-49F4-4400-AFD2-1EF78FE6C96A}" type="datetime1">
              <a:rPr lang="ru-RU" noProof="1" smtClean="0"/>
              <a:pPr/>
              <a:t>27.02.2023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noProof="1"/>
              <a:t>Чтобы использовать этот слайд анимированного заголовка с новым изображением: 1) Переместите верхнюю полупрозрачную фигуру в сторону. 2) Удалите изображение. 3) Щелкните значок рисунка, чтобы добавить новый рисунок. 4) Верните полупрозрачную фигуру в исходное положение. 5) Измените текст на слайде.</a:t>
            </a:r>
          </a:p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01085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5637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89578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80562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9867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00759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38337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3179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8461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84619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8461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0496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2264723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529137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4168631" y="2598128"/>
            <a:ext cx="3840480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8158238" y="2598128"/>
            <a:ext cx="3773077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Полилиния: Фигура 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ЩЕЛКНИТЕ, ЧТОБЫ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2879003" y="419101"/>
            <a:ext cx="9084398" cy="1364786"/>
          </a:xfrm>
        </p:spPr>
        <p:txBody>
          <a:bodyPr rtlCol="0"/>
          <a:lstStyle/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7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Объект 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Объект 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Образец заголовка</a:t>
            </a:r>
          </a:p>
        </p:txBody>
      </p:sp>
      <p:sp>
        <p:nvSpPr>
          <p:cNvPr id="17" name="Объект 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8" name="Объект 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#</a:t>
            </a:r>
          </a:p>
        </p:txBody>
      </p:sp>
      <p:sp>
        <p:nvSpPr>
          <p:cNvPr id="19" name="Объект 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0" name="Объект 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1" name="Объект 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изображения, или перейдите в сеть...</a:t>
            </a:r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2" name="Номер слайда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ru-RU" noProof="1" smtClean="0">
                <a:solidFill>
                  <a:schemeClr val="bg1"/>
                </a:solidFill>
              </a:rPr>
              <a:pPr/>
              <a:t>‹#›</a:t>
            </a:fld>
            <a:endParaRPr lang="ru-RU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1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2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Фотомакет 50/50</a:t>
            </a:r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РАЗДЕЛОВ с числом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 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Нижний колонтитул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ru-RU" noProof="1"/>
              <a:t>СТИЛЬ ОБРАЗЦА ЗАГОЛОВКА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904350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1"/>
              <a:t>Добавьте здесь заголовок раздела</a:t>
            </a:r>
          </a:p>
          <a:p>
            <a:pPr lvl="1" rtl="0"/>
            <a:r>
              <a:rPr lang="ru-RU" noProof="1"/>
              <a:t>1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757130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400" b="0" i="0" u="none" strike="noStrike" kern="1200" cap="none" spc="0" normalizeH="0" noProof="1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Добавьте краткое обобщающее предложение, посвященное заголовку или высказыванию выше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ru-RU" noProof="1"/>
              <a:t>Изображение без полей</a:t>
            </a:r>
          </a:p>
        </p:txBody>
      </p:sp>
      <p:sp>
        <p:nvSpPr>
          <p:cNvPr id="7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Заголовок</a:t>
            </a:r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3748719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1421928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noProof="1"/>
              <a:t>ИЗМЕНИТЬ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шаг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75"/>
            <a:ext cx="12191998" cy="68516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" name="Надпись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434662" y="93791"/>
            <a:ext cx="3322677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b="0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050" b="1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7" name="Надпись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tx1"/>
                </a:solidFill>
              </a:rPr>
              <a:t>Neal Creative </a:t>
            </a:r>
            <a:r>
              <a:rPr lang="ru-RU" sz="9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tx1"/>
                </a:solidFill>
              </a:rPr>
              <a:t> </a:t>
            </a:r>
            <a:endParaRPr lang="ru-RU" sz="1000" b="1" noProof="1">
              <a:solidFill>
                <a:schemeClr val="tx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4118082"/>
            <a:ext cx="1800444" cy="1927264"/>
            <a:chOff x="5976075" y="3634505"/>
            <a:chExt cx="1800444" cy="1927264"/>
          </a:xfrm>
        </p:grpSpPr>
        <p:pic>
          <p:nvPicPr>
            <p:cNvPr id="9" name="Рисунок 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282988"/>
              <a:ext cx="860601" cy="1278781"/>
            </a:xfrm>
            <a:prstGeom prst="rect">
              <a:avLst/>
            </a:prstGeom>
          </p:spPr>
        </p:pic>
        <p:sp>
          <p:nvSpPr>
            <p:cNvPr id="10" name="Надпись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800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СОВЕТ 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Используйте встроенную ц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ветовую палитру с зеленым и желтым цветом для выносок и выделений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8" name="Надпись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1000" b="1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12" name="Надпись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3401624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100" b="1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59093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1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3" name="Надпись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u-RU" sz="1000" b="1" noProof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РАЗДЕЛОВ С КОЛЬЦЕВОЙ ОСНОВ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48777" y="2183824"/>
            <a:ext cx="5208335" cy="2431435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9" name="точки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мный вариант цитаты (ВЫРАВНИВАНИЕ СЛЕВА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мный вариант цитаты (ПО ЦЕНТРУ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мный вариант цитаты (ВЫРАВНИВАНИЕ СЛЕВ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ветлый вариант цитаты (ПО ЦЕНТРУ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адпись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1500" noProof="1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ru-RU" sz="2800" noProof="1">
              <a:solidFill>
                <a:schemeClr val="accent4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мная выноска с небольшим текстом (без маркер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2031325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5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Овал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Прямоугольник 45"/>
          <p:cNvSpPr/>
          <p:nvPr/>
        </p:nvSpPr>
        <p:spPr>
          <a:xfrm flipH="1">
            <a:off x="7891721" y="4423708"/>
            <a:ext cx="2995659" cy="8519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ru-RU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Основы </a:t>
            </a:r>
            <a:r>
              <a:rPr lang="en-US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SQL</a:t>
            </a:r>
            <a:endParaRPr lang="ru-RU" sz="2800" noProof="1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Заголовок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ru-RU" sz="8800" spc="-300" noProof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9465444" cy="1311128"/>
          </a:xfrm>
        </p:spPr>
        <p:txBody>
          <a:bodyPr rtlCol="0"/>
          <a:lstStyle/>
          <a:p>
            <a:pPr rtl="0"/>
            <a:r>
              <a:rPr lang="ru-RU" noProof="1" smtClean="0"/>
              <a:t>Лекция 2</a:t>
            </a:r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/>
          </p:nvPr>
        </p:nvSpPr>
        <p:spPr>
          <a:xfrm>
            <a:off x="1396266" y="3683726"/>
            <a:ext cx="9461500" cy="878398"/>
          </a:xfrm>
        </p:spPr>
        <p:txBody>
          <a:bodyPr rtlCol="0"/>
          <a:lstStyle/>
          <a:p>
            <a:pPr rtl="0"/>
            <a:r>
              <a:rPr lang="ru-RU" noProof="1" smtClean="0"/>
              <a:t>Введение в базы данных </a:t>
            </a:r>
            <a:endParaRPr lang="ru-RU" noProof="1"/>
          </a:p>
        </p:txBody>
      </p:sp>
      <p:sp>
        <p:nvSpPr>
          <p:cNvPr id="19" name="Полилиния: Фигура 18"/>
          <p:cNvSpPr/>
          <p:nvPr/>
        </p:nvSpPr>
        <p:spPr>
          <a:xfrm>
            <a:off x="7066474" y="460561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C000"/>
              </a:solidFill>
              <a:effectLst/>
              <a:uLnTx/>
              <a:uFillTx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8169214" cy="701731"/>
          </a:xfrm>
        </p:spPr>
        <p:txBody>
          <a:bodyPr rtlCol="0"/>
          <a:lstStyle/>
          <a:p>
            <a:r>
              <a:rPr lang="ru-RU" dirty="0" smtClean="0"/>
              <a:t>Для реализации фильтрации сгруппированных данных используется оператор </a:t>
            </a:r>
            <a:r>
              <a:rPr lang="en-US" dirty="0" smtClean="0"/>
              <a:t>HAVING</a:t>
            </a:r>
            <a:endParaRPr lang="ru-RU" dirty="0" smtClean="0"/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327395"/>
            <a:ext cx="2827165" cy="1357295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Фильтрация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групп данных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6744460" y="5485236"/>
            <a:ext cx="14794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Текст 14"/>
          <p:cNvSpPr>
            <a:spLocks noGrp="1"/>
          </p:cNvSpPr>
          <p:nvPr>
            <p:ph type="body" sz="quarter" idx="11"/>
          </p:nvPr>
        </p:nvSpPr>
        <p:spPr>
          <a:xfrm>
            <a:off x="325894" y="2399022"/>
            <a:ext cx="6051611" cy="1695849"/>
          </a:xfrm>
        </p:spPr>
        <p:txBody>
          <a:bodyPr rtlCol="0"/>
          <a:lstStyle/>
          <a:p>
            <a:pPr rtl="0"/>
            <a:r>
              <a:rPr lang="ru-RU" noProof="1" smtClean="0">
                <a:solidFill>
                  <a:srgbClr val="FFC000"/>
                </a:solidFill>
              </a:rPr>
              <a:t>Общая структура запроса с </a:t>
            </a:r>
            <a:r>
              <a:rPr lang="en-US" noProof="1" smtClean="0">
                <a:solidFill>
                  <a:srgbClr val="FFC000"/>
                </a:solidFill>
              </a:rPr>
              <a:t>HAVING:</a:t>
            </a:r>
          </a:p>
          <a:p>
            <a:pPr rtl="0"/>
            <a:r>
              <a:rPr lang="en-US" noProof="1" smtClean="0"/>
              <a:t>SELECT </a:t>
            </a:r>
            <a:r>
              <a:rPr lang="ru-RU" noProof="1" smtClean="0"/>
              <a:t>поля_таблиц </a:t>
            </a:r>
            <a:r>
              <a:rPr lang="en-US" noProof="1" smtClean="0"/>
              <a:t>FROM </a:t>
            </a:r>
            <a:r>
              <a:rPr lang="ru-RU" noProof="1" smtClean="0"/>
              <a:t>список_таблиц</a:t>
            </a:r>
          </a:p>
          <a:p>
            <a:pPr rtl="0"/>
            <a:r>
              <a:rPr lang="en-US" noProof="1" smtClean="0"/>
              <a:t>GROUP BY </a:t>
            </a:r>
            <a:r>
              <a:rPr lang="ru-RU" noProof="1" smtClean="0"/>
              <a:t>поле_группировки</a:t>
            </a:r>
            <a:endParaRPr lang="en-US" noProof="1" smtClean="0"/>
          </a:p>
          <a:p>
            <a:r>
              <a:rPr lang="en-US" noProof="1" smtClean="0"/>
              <a:t>HAVING </a:t>
            </a:r>
            <a:r>
              <a:rPr lang="ru-RU" noProof="1" smtClean="0"/>
              <a:t>условие</a:t>
            </a:r>
            <a:endParaRPr lang="ru-RU" noProof="1"/>
          </a:p>
        </p:txBody>
      </p:sp>
      <p:grpSp>
        <p:nvGrpSpPr>
          <p:cNvPr id="4" name="Группа 3"/>
          <p:cNvGrpSpPr/>
          <p:nvPr/>
        </p:nvGrpSpPr>
        <p:grpSpPr>
          <a:xfrm>
            <a:off x="2051389" y="4504877"/>
            <a:ext cx="2080552" cy="1887105"/>
            <a:chOff x="3908622" y="4346907"/>
            <a:chExt cx="2080552" cy="1887105"/>
          </a:xfrm>
        </p:grpSpPr>
        <p:sp>
          <p:nvSpPr>
            <p:cNvPr id="3" name="Блок-схема: магнитный диск 2"/>
            <p:cNvSpPr/>
            <p:nvPr/>
          </p:nvSpPr>
          <p:spPr>
            <a:xfrm>
              <a:off x="3908622" y="4346907"/>
              <a:ext cx="2080552" cy="188710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4214738" y="5097200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4732898" y="5097200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5251058" y="5097200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4214738" y="5639134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4732898" y="5637132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5251058" y="5637132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4342687" y="4504876"/>
            <a:ext cx="2080552" cy="1887105"/>
            <a:chOff x="898722" y="4369647"/>
            <a:chExt cx="2080552" cy="1887105"/>
          </a:xfrm>
        </p:grpSpPr>
        <p:sp>
          <p:nvSpPr>
            <p:cNvPr id="36" name="Блок-схема: магнитный диск 35"/>
            <p:cNvSpPr/>
            <p:nvPr/>
          </p:nvSpPr>
          <p:spPr>
            <a:xfrm>
              <a:off x="898722" y="4369647"/>
              <a:ext cx="2080552" cy="188710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220919" y="5350007"/>
              <a:ext cx="432000" cy="4320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1702759" y="5350007"/>
              <a:ext cx="432000" cy="4320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1173243" y="5350007"/>
              <a:ext cx="432000" cy="4320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3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1171632"/>
            <a:ext cx="7978296" cy="701731"/>
          </a:xfrm>
        </p:spPr>
        <p:txBody>
          <a:bodyPr rtlCol="0"/>
          <a:lstStyle/>
          <a:p>
            <a:r>
              <a:rPr lang="ru-RU" dirty="0" smtClean="0"/>
              <a:t>По сути </a:t>
            </a:r>
            <a:r>
              <a:rPr lang="en-US" dirty="0" smtClean="0"/>
              <a:t>HAVING </a:t>
            </a:r>
            <a:r>
              <a:rPr lang="ru-RU" dirty="0" smtClean="0"/>
              <a:t>аналогичен оператору </a:t>
            </a:r>
            <a:r>
              <a:rPr lang="en-US" dirty="0" smtClean="0"/>
              <a:t>WHERE</a:t>
            </a:r>
            <a:r>
              <a:rPr lang="ru-RU" dirty="0" smtClean="0"/>
              <a:t>, но только для групп</a:t>
            </a:r>
          </a:p>
        </p:txBody>
      </p:sp>
      <p:sp>
        <p:nvSpPr>
          <p:cNvPr id="40" name="Текст 14"/>
          <p:cNvSpPr>
            <a:spLocks noGrp="1"/>
          </p:cNvSpPr>
          <p:nvPr>
            <p:ph type="body" sz="quarter" idx="11"/>
          </p:nvPr>
        </p:nvSpPr>
        <p:spPr>
          <a:xfrm>
            <a:off x="6744460" y="4553439"/>
            <a:ext cx="1409701" cy="701731"/>
          </a:xfrm>
        </p:spPr>
        <p:txBody>
          <a:bodyPr rtlCol="0"/>
          <a:lstStyle/>
          <a:p>
            <a:pPr algn="ctr" rtl="0"/>
            <a:r>
              <a:rPr lang="en-US" noProof="1" smtClean="0"/>
              <a:t>HAVING </a:t>
            </a:r>
            <a:r>
              <a:rPr lang="en-US" noProof="1" smtClean="0">
                <a:solidFill>
                  <a:srgbClr val="FFC000"/>
                </a:solidFill>
              </a:rPr>
              <a:t>YELLOW</a:t>
            </a:r>
            <a:r>
              <a:rPr lang="en-US" noProof="1" smtClean="0"/>
              <a:t>  </a:t>
            </a:r>
            <a:endParaRPr lang="ru-RU" noProof="1"/>
          </a:p>
        </p:txBody>
      </p:sp>
      <p:grpSp>
        <p:nvGrpSpPr>
          <p:cNvPr id="47" name="Группа 46"/>
          <p:cNvGrpSpPr/>
          <p:nvPr/>
        </p:nvGrpSpPr>
        <p:grpSpPr>
          <a:xfrm>
            <a:off x="8545098" y="4527617"/>
            <a:ext cx="2080552" cy="1887105"/>
            <a:chOff x="3908622" y="4346907"/>
            <a:chExt cx="2080552" cy="1887105"/>
          </a:xfrm>
        </p:grpSpPr>
        <p:sp>
          <p:nvSpPr>
            <p:cNvPr id="49" name="Блок-схема: магнитный диск 48"/>
            <p:cNvSpPr/>
            <p:nvPr/>
          </p:nvSpPr>
          <p:spPr>
            <a:xfrm>
              <a:off x="3908622" y="4346907"/>
              <a:ext cx="2080552" cy="188710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Прямоугольник 49"/>
            <p:cNvSpPr/>
            <p:nvPr/>
          </p:nvSpPr>
          <p:spPr>
            <a:xfrm>
              <a:off x="4214738" y="5097200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Прямоугольник 50"/>
            <p:cNvSpPr/>
            <p:nvPr/>
          </p:nvSpPr>
          <p:spPr>
            <a:xfrm>
              <a:off x="4732898" y="5097200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5251058" y="5097200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4214738" y="5639134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4732898" y="5637132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/>
            <p:cNvSpPr/>
            <p:nvPr/>
          </p:nvSpPr>
          <p:spPr>
            <a:xfrm>
              <a:off x="5251058" y="5637132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447198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48" grpId="0"/>
      <p:bldP spid="33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/>
          <p:cNvSpPr>
            <a:spLocks noGrp="1"/>
          </p:cNvSpPr>
          <p:nvPr>
            <p:ph type="body" sz="quarter" idx="19"/>
          </p:nvPr>
        </p:nvSpPr>
        <p:spPr>
          <a:xfrm>
            <a:off x="6287729" y="225196"/>
            <a:ext cx="5815371" cy="3719336"/>
          </a:xfrm>
        </p:spPr>
        <p:txBody>
          <a:bodyPr rtlCol="0"/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ru-RU" sz="2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Отличия </a:t>
            </a:r>
            <a:r>
              <a:rPr lang="en-US" sz="2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HAVING </a:t>
            </a:r>
            <a:r>
              <a:rPr lang="ru-RU" sz="2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 </a:t>
            </a:r>
            <a:r>
              <a:rPr lang="en-US" sz="2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</a:t>
            </a:r>
            <a:endParaRPr lang="ru-RU" sz="28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lvl="1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WHERE </a:t>
            </a:r>
            <a:r>
              <a:rPr lang="ru-RU" sz="2400" dirty="0" smtClean="0">
                <a:solidFill>
                  <a:srgbClr val="000000"/>
                </a:solidFill>
              </a:rPr>
              <a:t>сначала выбирает данные по условию, а потом их можно группировать, сортировать и т.д.</a:t>
            </a:r>
          </a:p>
          <a:p>
            <a:pPr marL="342900" lvl="1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HAVING </a:t>
            </a:r>
            <a:r>
              <a:rPr lang="ru-RU" sz="2400" dirty="0" smtClean="0">
                <a:solidFill>
                  <a:srgbClr val="000000"/>
                </a:solidFill>
              </a:rPr>
              <a:t>применяется к группам данных, то есть на выходе получаются отобранные группы данных, причём, для отбора можно использовать значения агрегатных функций</a:t>
            </a:r>
            <a:endParaRPr lang="ru-RU" sz="2400" dirty="0">
              <a:solidFill>
                <a:srgbClr val="000000"/>
              </a:solidFill>
            </a:endParaRPr>
          </a:p>
          <a:p>
            <a:pPr marL="3429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400" noProof="1">
              <a:solidFill>
                <a:srgbClr val="000000"/>
              </a:solidFill>
            </a:endParaRPr>
          </a:p>
        </p:txBody>
      </p:sp>
      <p:sp>
        <p:nvSpPr>
          <p:cNvPr id="4" name="Текст 21"/>
          <p:cNvSpPr txBox="1">
            <a:spLocks/>
          </p:cNvSpPr>
          <p:nvPr/>
        </p:nvSpPr>
        <p:spPr>
          <a:xfrm>
            <a:off x="6287729" y="4096665"/>
            <a:ext cx="5904271" cy="190435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FFC000"/>
                </a:solidFill>
              </a:rPr>
              <a:t>Пример </a:t>
            </a:r>
            <a:r>
              <a:rPr lang="en-US" dirty="0">
                <a:solidFill>
                  <a:srgbClr val="FFC000"/>
                </a:solidFill>
              </a:rPr>
              <a:t>SQL-</a:t>
            </a:r>
            <a:r>
              <a:rPr lang="ru-RU" dirty="0" smtClean="0">
                <a:solidFill>
                  <a:srgbClr val="FFC000"/>
                </a:solidFill>
              </a:rPr>
              <a:t>запроса</a:t>
            </a:r>
            <a:r>
              <a:rPr lang="en-US" dirty="0">
                <a:solidFill>
                  <a:srgbClr val="FFC000"/>
                </a:solidFill>
              </a:rPr>
              <a:t>:</a:t>
            </a:r>
            <a:endParaRPr lang="en-US" b="0" noProof="1" smtClean="0">
              <a:solidFill>
                <a:srgbClr val="B50B3C"/>
              </a:solidFill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b="0" noProof="1" smtClean="0">
                <a:latin typeface="+mj-lt"/>
              </a:rPr>
              <a:t> company, plane, count(town_to) ‘num’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b="0" noProof="1" smtClean="0">
                <a:latin typeface="+mj-lt"/>
              </a:rPr>
              <a:t> Trip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>
                <a:solidFill>
                  <a:srgbClr val="B50B3C"/>
                </a:solidFill>
                <a:latin typeface="+mj-lt"/>
              </a:rPr>
              <a:t>g</a:t>
            </a:r>
            <a:r>
              <a:rPr lang="en-US" b="0" noProof="1" smtClean="0">
                <a:solidFill>
                  <a:srgbClr val="B50B3C"/>
                </a:solidFill>
                <a:latin typeface="+mj-lt"/>
              </a:rPr>
              <a:t>roup by </a:t>
            </a:r>
            <a:r>
              <a:rPr lang="en-US" b="0" noProof="1" smtClean="0">
                <a:latin typeface="+mj-lt"/>
              </a:rPr>
              <a:t>company, plane</a:t>
            </a:r>
            <a:endParaRPr lang="en-US" b="0" noProof="1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 smtClean="0">
                <a:solidFill>
                  <a:srgbClr val="B50B3C"/>
                </a:solidFill>
                <a:latin typeface="+mj-lt"/>
              </a:rPr>
              <a:t>having </a:t>
            </a:r>
            <a:r>
              <a:rPr lang="en-US" b="0" noProof="1">
                <a:latin typeface="+mj-lt"/>
              </a:rPr>
              <a:t>num </a:t>
            </a:r>
            <a:r>
              <a:rPr lang="en-US" b="0" noProof="1">
                <a:solidFill>
                  <a:srgbClr val="B50B3C"/>
                </a:solidFill>
                <a:latin typeface="+mj-lt"/>
              </a:rPr>
              <a:t>LIKE</a:t>
            </a:r>
            <a:r>
              <a:rPr lang="en-US" b="0" noProof="1" smtClean="0">
                <a:latin typeface="+mj-lt"/>
              </a:rPr>
              <a:t> ‘4’ or num </a:t>
            </a:r>
            <a:r>
              <a:rPr lang="en-US" b="0" noProof="1">
                <a:solidFill>
                  <a:srgbClr val="B50B3C"/>
                </a:solidFill>
                <a:latin typeface="+mj-lt"/>
              </a:rPr>
              <a:t>LIKE</a:t>
            </a:r>
            <a:r>
              <a:rPr lang="en-US" b="0" noProof="1" smtClean="0">
                <a:latin typeface="+mj-lt"/>
              </a:rPr>
              <a:t> ‘10’</a:t>
            </a:r>
            <a:endParaRPr lang="ru-RU" b="0" noProof="1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48352"/>
          <a:stretch/>
        </p:blipFill>
        <p:spPr>
          <a:xfrm>
            <a:off x="1418613" y="416558"/>
            <a:ext cx="3659881" cy="299305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78" y="3612715"/>
            <a:ext cx="4650952" cy="158623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04" y="5402048"/>
            <a:ext cx="5641301" cy="8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039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046">
            <a:off x="944545" y="602899"/>
            <a:ext cx="6078711" cy="596872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95" y="1022497"/>
            <a:ext cx="5152738" cy="512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13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CASE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58622" cy="757130"/>
          </a:xfrm>
        </p:spPr>
        <p:txBody>
          <a:bodyPr rtlCol="0"/>
          <a:lstStyle/>
          <a:p>
            <a:pPr algn="just" rtl="0"/>
            <a:r>
              <a:rPr lang="ru-RU" noProof="1" smtClean="0"/>
              <a:t>Данная функция проходит через условия и возвращает значение, когда встречает выполняющееся условие</a:t>
            </a:r>
            <a:endParaRPr lang="ru-RU" noProof="1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/>
          <a:srcRect r="48352"/>
          <a:stretch/>
        </p:blipFill>
        <p:spPr>
          <a:xfrm>
            <a:off x="822420" y="1672602"/>
            <a:ext cx="3336479" cy="2728577"/>
          </a:xfrm>
          <a:prstGeom prst="rect">
            <a:avLst/>
          </a:prstGeom>
        </p:spPr>
      </p:pic>
      <p:sp>
        <p:nvSpPr>
          <p:cNvPr id="16" name="Текст 21"/>
          <p:cNvSpPr txBox="1">
            <a:spLocks/>
          </p:cNvSpPr>
          <p:nvPr/>
        </p:nvSpPr>
        <p:spPr>
          <a:xfrm>
            <a:off x="5707464" y="2540340"/>
            <a:ext cx="6484536" cy="3067811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FFC000"/>
                </a:solidFill>
              </a:rPr>
              <a:t>Пример </a:t>
            </a:r>
            <a:r>
              <a:rPr lang="en-US" dirty="0">
                <a:solidFill>
                  <a:srgbClr val="FFC000"/>
                </a:solidFill>
              </a:rPr>
              <a:t>SQL-</a:t>
            </a:r>
            <a:r>
              <a:rPr lang="ru-RU" dirty="0" smtClean="0">
                <a:solidFill>
                  <a:srgbClr val="FFC000"/>
                </a:solidFill>
              </a:rPr>
              <a:t>запроса</a:t>
            </a:r>
            <a:r>
              <a:rPr lang="en-US" dirty="0">
                <a:solidFill>
                  <a:srgbClr val="FFC000"/>
                </a:solidFill>
              </a:rPr>
              <a:t>:</a:t>
            </a:r>
            <a:endParaRPr lang="en-US" b="0" noProof="1" smtClean="0">
              <a:solidFill>
                <a:srgbClr val="B50B3C"/>
              </a:solidFill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b="0" noProof="1" smtClean="0">
                <a:latin typeface="+mj-lt"/>
              </a:rPr>
              <a:t> company, plane</a:t>
            </a:r>
            <a:endParaRPr lang="ru-RU" b="0" noProof="1" smtClean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b="0" noProof="1">
                <a:latin typeface="+mj-lt"/>
              </a:rPr>
              <a:t>	</a:t>
            </a:r>
            <a:r>
              <a:rPr lang="en-US" b="0" noProof="1" smtClean="0">
                <a:latin typeface="+mj-lt"/>
              </a:rPr>
              <a:t>,</a:t>
            </a:r>
            <a:r>
              <a:rPr lang="en-US" b="0" noProof="1" smtClean="0">
                <a:solidFill>
                  <a:srgbClr val="B50B3C"/>
                </a:solidFill>
                <a:latin typeface="+mj-lt"/>
              </a:rPr>
              <a:t>case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>
                <a:latin typeface="+mj-lt"/>
              </a:rPr>
              <a:t>	 </a:t>
            </a:r>
            <a:r>
              <a:rPr lang="en-US" b="0" noProof="1" smtClean="0">
                <a:latin typeface="+mj-lt"/>
              </a:rPr>
              <a:t>    </a:t>
            </a:r>
            <a:r>
              <a:rPr lang="en-US" b="0" noProof="1" smtClean="0">
                <a:solidFill>
                  <a:srgbClr val="B50B3C"/>
                </a:solidFill>
                <a:latin typeface="+mj-lt"/>
              </a:rPr>
              <a:t>when</a:t>
            </a:r>
            <a:r>
              <a:rPr lang="en-US" b="0" noProof="1" smtClean="0">
                <a:latin typeface="+mj-lt"/>
              </a:rPr>
              <a:t> plane = ‘TU-154’ </a:t>
            </a:r>
            <a:r>
              <a:rPr lang="en-US" b="0" noProof="1" smtClean="0">
                <a:solidFill>
                  <a:srgbClr val="B50B3C"/>
                </a:solidFill>
                <a:latin typeface="+mj-lt"/>
              </a:rPr>
              <a:t>then</a:t>
            </a:r>
            <a:r>
              <a:rPr lang="en-US" b="0" noProof="1" smtClean="0">
                <a:latin typeface="+mj-lt"/>
              </a:rPr>
              <a:t> ‘1’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>
                <a:latin typeface="+mj-lt"/>
              </a:rPr>
              <a:t>	 </a:t>
            </a:r>
            <a:r>
              <a:rPr lang="en-US" b="0" noProof="1" smtClean="0">
                <a:latin typeface="+mj-lt"/>
              </a:rPr>
              <a:t>    </a:t>
            </a:r>
            <a:r>
              <a:rPr lang="en-US" b="0" noProof="1" smtClean="0">
                <a:solidFill>
                  <a:srgbClr val="B50B3C"/>
                </a:solidFill>
                <a:latin typeface="+mj-lt"/>
              </a:rPr>
              <a:t>when</a:t>
            </a:r>
            <a:r>
              <a:rPr lang="en-US" b="0" noProof="1" smtClean="0">
                <a:latin typeface="+mj-lt"/>
              </a:rPr>
              <a:t> plane = ‘Boeing’ </a:t>
            </a:r>
            <a:r>
              <a:rPr lang="en-US" b="0" noProof="1" smtClean="0">
                <a:solidFill>
                  <a:srgbClr val="B50B3C"/>
                </a:solidFill>
                <a:latin typeface="+mj-lt"/>
              </a:rPr>
              <a:t>then</a:t>
            </a:r>
            <a:r>
              <a:rPr lang="en-US" b="0" noProof="1" smtClean="0">
                <a:latin typeface="+mj-lt"/>
              </a:rPr>
              <a:t> ‘2’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>
                <a:latin typeface="+mj-lt"/>
              </a:rPr>
              <a:t>	 </a:t>
            </a:r>
            <a:r>
              <a:rPr lang="en-US" b="0" noProof="1" smtClean="0">
                <a:latin typeface="+mj-lt"/>
              </a:rPr>
              <a:t>    </a:t>
            </a:r>
            <a:r>
              <a:rPr lang="en-US" b="0" noProof="1" smtClean="0">
                <a:solidFill>
                  <a:srgbClr val="B50B3C"/>
                </a:solidFill>
                <a:latin typeface="+mj-lt"/>
              </a:rPr>
              <a:t>else</a:t>
            </a:r>
            <a:r>
              <a:rPr lang="en-US" b="0" noProof="1" smtClean="0">
                <a:latin typeface="+mj-lt"/>
              </a:rPr>
              <a:t> ‘3’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>
                <a:latin typeface="+mj-lt"/>
              </a:rPr>
              <a:t>	</a:t>
            </a:r>
            <a:r>
              <a:rPr lang="en-US" b="0" noProof="1" smtClean="0">
                <a:solidFill>
                  <a:srgbClr val="B50B3C"/>
                </a:solidFill>
                <a:latin typeface="+mj-lt"/>
              </a:rPr>
              <a:t>end</a:t>
            </a:r>
            <a:r>
              <a:rPr lang="en-US" b="0" noProof="1" smtClean="0">
                <a:latin typeface="+mj-lt"/>
              </a:rPr>
              <a:t> as ‘num’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b="0" noProof="1" smtClean="0">
                <a:latin typeface="+mj-lt"/>
              </a:rPr>
              <a:t> Trip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26066"/>
          <a:stretch/>
        </p:blipFill>
        <p:spPr>
          <a:xfrm>
            <a:off x="529899" y="4691997"/>
            <a:ext cx="3921522" cy="183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496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COALESCE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58622" cy="757130"/>
          </a:xfrm>
        </p:spPr>
        <p:txBody>
          <a:bodyPr rtlCol="0"/>
          <a:lstStyle/>
          <a:p>
            <a:pPr algn="just" rtl="0"/>
            <a:r>
              <a:rPr lang="ru-RU" noProof="1" smtClean="0"/>
              <a:t>Данная функция возвращает первый элемент списка, который не равен </a:t>
            </a:r>
            <a:r>
              <a:rPr lang="en-US" noProof="1" smtClean="0"/>
              <a:t>NULL</a:t>
            </a:r>
            <a:endParaRPr lang="ru-RU" noProof="1"/>
          </a:p>
        </p:txBody>
      </p:sp>
      <p:sp>
        <p:nvSpPr>
          <p:cNvPr id="16" name="Текст 21"/>
          <p:cNvSpPr txBox="1">
            <a:spLocks/>
          </p:cNvSpPr>
          <p:nvPr/>
        </p:nvSpPr>
        <p:spPr>
          <a:xfrm>
            <a:off x="3888712" y="1588360"/>
            <a:ext cx="5243148" cy="205563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FFC000"/>
                </a:solidFill>
              </a:rPr>
              <a:t>Пример </a:t>
            </a:r>
            <a:r>
              <a:rPr lang="en-US" dirty="0">
                <a:solidFill>
                  <a:srgbClr val="FFC000"/>
                </a:solidFill>
              </a:rPr>
              <a:t>SQL-</a:t>
            </a:r>
            <a:r>
              <a:rPr lang="ru-RU" dirty="0" smtClean="0">
                <a:solidFill>
                  <a:srgbClr val="FFC000"/>
                </a:solidFill>
              </a:rPr>
              <a:t>запроса</a:t>
            </a:r>
            <a:r>
              <a:rPr lang="en-US" dirty="0">
                <a:solidFill>
                  <a:srgbClr val="FFC000"/>
                </a:solidFill>
              </a:rPr>
              <a:t>:</a:t>
            </a:r>
            <a:endParaRPr lang="en-US" b="0" noProof="1" smtClean="0">
              <a:solidFill>
                <a:srgbClr val="B50B3C"/>
              </a:solidFill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b="0" noProof="1" smtClean="0">
                <a:latin typeface="+mj-lt"/>
              </a:rPr>
              <a:t> company, plane</a:t>
            </a:r>
            <a:endParaRPr lang="ru-RU" b="0" noProof="1" smtClean="0"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b="0" noProof="1">
                <a:latin typeface="+mj-lt"/>
              </a:rPr>
              <a:t>	</a:t>
            </a:r>
            <a:r>
              <a:rPr lang="en-US" b="0" noProof="1" smtClean="0">
                <a:latin typeface="+mj-lt"/>
              </a:rPr>
              <a:t>,</a:t>
            </a:r>
            <a:r>
              <a:rPr lang="en-US" b="0" noProof="1">
                <a:solidFill>
                  <a:srgbClr val="B50B3C"/>
                </a:solidFill>
                <a:latin typeface="+mj-lt"/>
              </a:rPr>
              <a:t>coalesce</a:t>
            </a:r>
            <a:r>
              <a:rPr lang="en-US" b="0" noProof="1">
                <a:latin typeface="+mj-lt"/>
              </a:rPr>
              <a:t>(plane</a:t>
            </a:r>
            <a:r>
              <a:rPr lang="ru-RU" b="0" noProof="1">
                <a:latin typeface="+mj-lt"/>
              </a:rPr>
              <a:t>, </a:t>
            </a:r>
            <a:r>
              <a:rPr lang="en-US" b="0" noProof="1" smtClean="0">
                <a:latin typeface="+mj-lt"/>
              </a:rPr>
              <a:t>’</a:t>
            </a:r>
            <a:r>
              <a:rPr lang="ru-RU" b="0" noProof="1" smtClean="0">
                <a:latin typeface="+mj-lt"/>
              </a:rPr>
              <a:t>НЕТ</a:t>
            </a:r>
            <a:r>
              <a:rPr lang="en-US" b="0" noProof="1" smtClean="0">
                <a:latin typeface="+mj-lt"/>
              </a:rPr>
              <a:t>’</a:t>
            </a:r>
            <a:r>
              <a:rPr lang="ru-RU" b="0" noProof="1">
                <a:latin typeface="+mj-lt"/>
              </a:rPr>
              <a:t>) </a:t>
            </a:r>
            <a:r>
              <a:rPr lang="en-US" b="0" noProof="1">
                <a:latin typeface="+mj-lt"/>
              </a:rPr>
              <a:t>as ‘check’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b="0" noProof="1" smtClean="0">
                <a:latin typeface="+mj-lt"/>
              </a:rPr>
              <a:t> Trip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60" y="3643993"/>
            <a:ext cx="3389092" cy="28308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438" y="3643993"/>
            <a:ext cx="4272602" cy="282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383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16322" y="208442"/>
            <a:ext cx="2375877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Строковые</a:t>
            </a:r>
            <a:br>
              <a:rPr lang="ru-RU" sz="2600" noProof="1" smtClean="0"/>
            </a:br>
            <a:r>
              <a:rPr lang="ru-RU" sz="2600" noProof="1" smtClean="0"/>
              <a:t>функции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58622" cy="757130"/>
          </a:xfrm>
        </p:spPr>
        <p:txBody>
          <a:bodyPr rtlCol="0"/>
          <a:lstStyle/>
          <a:p>
            <a:pPr algn="just" rtl="0"/>
            <a:r>
              <a:rPr lang="ru-RU" noProof="1" smtClean="0"/>
              <a:t>Такие функции необходимы для манипулирования данными строкового типа</a:t>
            </a:r>
            <a:endParaRPr lang="ru-RU" noProof="1"/>
          </a:p>
        </p:txBody>
      </p:sp>
      <p:sp>
        <p:nvSpPr>
          <p:cNvPr id="10" name="Текст 14"/>
          <p:cNvSpPr txBox="1">
            <a:spLocks/>
          </p:cNvSpPr>
          <p:nvPr/>
        </p:nvSpPr>
        <p:spPr>
          <a:xfrm>
            <a:off x="316322" y="1629726"/>
            <a:ext cx="11455124" cy="45643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ru-RU" sz="2400" b="1" dirty="0" smtClean="0">
                <a:solidFill>
                  <a:srgbClr val="FFC000"/>
                </a:solidFill>
              </a:rPr>
              <a:t>Основные функции для манипулирования строками:</a:t>
            </a: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SUBSTRING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– возвращает </a:t>
            </a:r>
            <a:r>
              <a:rPr lang="ru-RU" sz="2400" noProof="1">
                <a:solidFill>
                  <a:srgbClr val="000000"/>
                </a:solidFill>
                <a:latin typeface="+mj-lt"/>
              </a:rPr>
              <a:t>подстроку, начинающуюся с указанной позиции (дополнительно можно задать длину подстроки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)</a:t>
            </a:r>
            <a:endParaRPr lang="en-US" sz="2400" noProof="1" smtClean="0">
              <a:solidFill>
                <a:srgbClr val="000000"/>
              </a:solidFill>
              <a:latin typeface="+mj-lt"/>
            </a:endParaRPr>
          </a:p>
          <a:p>
            <a:pPr lvl="0" algn="just">
              <a:lnSpc>
                <a:spcPct val="100000"/>
              </a:lnSpc>
            </a:pPr>
            <a:r>
              <a:rPr lang="en-US" sz="2400" noProof="1" smtClean="0">
                <a:solidFill>
                  <a:srgbClr val="B50B3C"/>
                </a:solidFill>
                <a:latin typeface="+mj-lt"/>
              </a:rPr>
              <a:t>    select</a:t>
            </a:r>
            <a:r>
              <a:rPr lang="en-US" sz="1800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SUBSTRING(‘Hello World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!’,1,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5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)	 // 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Результат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Hello</a:t>
            </a:r>
            <a:endParaRPr lang="ru-RU" sz="2400" noProof="1" smtClean="0">
              <a:solidFill>
                <a:srgbClr val="000000"/>
              </a:solidFill>
              <a:latin typeface="+mj-lt"/>
            </a:endParaRP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LOWER/UPPER</a:t>
            </a:r>
            <a:r>
              <a:rPr lang="en-US" sz="2400" noProof="1" smtClean="0">
                <a:solidFill>
                  <a:srgbClr val="0074AF"/>
                </a:solidFill>
                <a:latin typeface="+mj-lt"/>
              </a:rPr>
              <a:t>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перевод строки в нижний/верхний регистр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   </a:t>
            </a:r>
            <a:r>
              <a:rPr lang="en-US" sz="24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LOWER(‘HeLLo WoRlD!’)		// 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Результат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hello world!</a:t>
            </a:r>
            <a:endParaRPr lang="en-US" sz="2400" noProof="1" smtClean="0">
              <a:solidFill>
                <a:srgbClr val="000000"/>
              </a:solidFill>
              <a:latin typeface="+mj-lt"/>
            </a:endParaRP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CONCAT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– объединяет строки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   </a:t>
            </a:r>
            <a:r>
              <a:rPr lang="en-US" sz="24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CONCAT(‘Hello’, ‘World!’)		// 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Результат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HelloWorld!</a:t>
            </a:r>
            <a:endParaRPr lang="ru-RU" sz="2400" noProof="1" smtClean="0">
              <a:solidFill>
                <a:srgbClr val="000000"/>
              </a:solidFill>
              <a:latin typeface="+mj-lt"/>
            </a:endParaRP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LENGTH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возвращает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длину строки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  </a:t>
            </a:r>
            <a:r>
              <a:rPr lang="en-US" sz="24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LENGTH(‘</a:t>
            </a:r>
            <a:r>
              <a:rPr lang="en-US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Hello World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!’)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		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// 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Результат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12</a:t>
            </a:r>
            <a:endParaRPr lang="ru-RU" sz="2400" noProof="1" smtClean="0">
              <a:solidFill>
                <a:srgbClr val="000000"/>
              </a:solidFill>
              <a:latin typeface="+mj-lt"/>
            </a:endParaRP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noProof="1" smtClean="0">
                <a:solidFill>
                  <a:srgbClr val="0074AF"/>
                </a:solidFill>
              </a:rPr>
              <a:t>REPLACE </a:t>
            </a:r>
            <a:r>
              <a:rPr lang="en-US" sz="2400" noProof="1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заменяет все подстроки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str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1 в строке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str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на подстроку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str2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   </a:t>
            </a:r>
            <a:r>
              <a:rPr lang="en-US" sz="24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REPLACE(‘</a:t>
            </a:r>
            <a:r>
              <a:rPr lang="en-US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Hello World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!’, ‘World’, ‘UniCredit’)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	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// 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Результат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Hello UniCredit</a:t>
            </a:r>
            <a:endParaRPr lang="ru-RU" sz="2400" noProof="1">
              <a:gradFill>
                <a:gsLst>
                  <a:gs pos="15000">
                    <a:schemeClr val="tx1"/>
                  </a:gs>
                  <a:gs pos="47000">
                    <a:schemeClr val="tx1"/>
                  </a:gs>
                </a:gsLst>
                <a:lin ang="5400000" scaled="1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3191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16322" y="208442"/>
            <a:ext cx="2375877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Работа с датой</a:t>
            </a:r>
            <a:endParaRPr lang="ru-RU" sz="2600" noProof="1"/>
          </a:p>
        </p:txBody>
      </p:sp>
      <p:sp>
        <p:nvSpPr>
          <p:cNvPr id="10" name="Текст 14"/>
          <p:cNvSpPr txBox="1">
            <a:spLocks/>
          </p:cNvSpPr>
          <p:nvPr/>
        </p:nvSpPr>
        <p:spPr>
          <a:xfrm>
            <a:off x="316322" y="1629726"/>
            <a:ext cx="11455124" cy="456432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ru-RU" sz="2400" b="1" dirty="0" smtClean="0">
                <a:solidFill>
                  <a:srgbClr val="FFC000"/>
                </a:solidFill>
              </a:rPr>
              <a:t>Основные функции для манипулирования датой:</a:t>
            </a: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NOW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– возвращает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текущие дату и время</a:t>
            </a:r>
            <a:endParaRPr lang="en-US" sz="2400" noProof="1" smtClean="0">
              <a:solidFill>
                <a:srgbClr val="000000"/>
              </a:solidFill>
              <a:latin typeface="+mj-lt"/>
            </a:endParaRP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DAY/MONTH/YEAR</a:t>
            </a:r>
            <a:r>
              <a:rPr lang="en-US" sz="2400" noProof="1" smtClean="0">
                <a:solidFill>
                  <a:srgbClr val="0074AF"/>
                </a:solidFill>
                <a:latin typeface="+mj-lt"/>
              </a:rPr>
              <a:t>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возвращает день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/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месяц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/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год из даты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   </a:t>
            </a:r>
            <a:r>
              <a:rPr lang="en-US" sz="24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DAY(‘2022-01-01’)		// 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Результат </a:t>
            </a:r>
            <a:r>
              <a:rPr lang="en-US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1</a:t>
            </a:r>
            <a:endParaRPr lang="en-US" sz="2400" noProof="1" smtClean="0">
              <a:solidFill>
                <a:srgbClr val="000000"/>
              </a:solidFill>
              <a:latin typeface="+mj-lt"/>
            </a:endParaRP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DAYNAME/MONTHNAME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– возвращает название дня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/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месяца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   </a:t>
            </a:r>
            <a:r>
              <a:rPr lang="en-US" sz="24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MONTHNAME(‘</a:t>
            </a:r>
            <a:r>
              <a:rPr lang="en-US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2022-01-01’)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		// 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Результат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January</a:t>
            </a:r>
            <a:endParaRPr lang="ru-RU" sz="2400" noProof="1" smtClean="0">
              <a:solidFill>
                <a:srgbClr val="000000"/>
              </a:solidFill>
              <a:latin typeface="+mj-lt"/>
            </a:endParaRP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ADDDATE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возвращает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дату, к которой прибавлен временной интервал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  </a:t>
            </a:r>
            <a:r>
              <a:rPr lang="en-US" sz="24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ADDDATE(‘2022-01-01’, </a:t>
            </a:r>
            <a:r>
              <a:rPr lang="en-US" sz="2400" noProof="1" smtClean="0">
                <a:solidFill>
                  <a:srgbClr val="B50B3C"/>
                </a:solidFill>
                <a:latin typeface="+mj-lt"/>
              </a:rPr>
              <a:t>INTERVAL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10 </a:t>
            </a:r>
            <a:r>
              <a:rPr lang="en-US" sz="2400" noProof="1" smtClean="0">
                <a:solidFill>
                  <a:srgbClr val="B50B3C"/>
                </a:solidFill>
                <a:latin typeface="+mj-lt"/>
              </a:rPr>
              <a:t>DAY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)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	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// 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Результат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2022-01-11</a:t>
            </a:r>
            <a:endParaRPr lang="ru-RU" sz="2400" noProof="1" smtClean="0">
              <a:solidFill>
                <a:srgbClr val="000000"/>
              </a:solidFill>
              <a:latin typeface="+mj-lt"/>
            </a:endParaRP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>
                <a:solidFill>
                  <a:srgbClr val="0074AF"/>
                </a:solidFill>
                <a:latin typeface="+mj-lt"/>
              </a:rPr>
              <a:t>SUBDATE</a:t>
            </a:r>
            <a:r>
              <a:rPr lang="en-US" sz="2400" noProof="1" smtClean="0">
                <a:solidFill>
                  <a:srgbClr val="0074AF"/>
                </a:solidFill>
              </a:rPr>
              <a:t> </a:t>
            </a:r>
            <a:r>
              <a:rPr lang="en-US" sz="2400" noProof="1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возвращает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дату, из которой вычли временной интервал</a:t>
            </a:r>
            <a:endParaRPr lang="ru-RU" sz="2400" noProof="1">
              <a:solidFill>
                <a:srgbClr val="000000"/>
              </a:solidFill>
              <a:latin typeface="+mj-lt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   </a:t>
            </a:r>
            <a:r>
              <a:rPr lang="en-US" sz="24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ru-RU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SUBDATE(‘2022-01-11’, </a:t>
            </a:r>
            <a:r>
              <a:rPr lang="en-US" sz="2400" noProof="1">
                <a:solidFill>
                  <a:srgbClr val="B50B3C"/>
                </a:solidFill>
                <a:latin typeface="+mj-lt"/>
              </a:rPr>
              <a:t>INTERVAL</a:t>
            </a:r>
            <a:r>
              <a:rPr lang="en-US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 10 </a:t>
            </a:r>
            <a:r>
              <a:rPr lang="en-US" sz="2400" noProof="1">
                <a:solidFill>
                  <a:srgbClr val="B50B3C"/>
                </a:solidFill>
                <a:latin typeface="+mj-lt"/>
              </a:rPr>
              <a:t>DAY</a:t>
            </a:r>
            <a:r>
              <a:rPr lang="en-US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)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	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// </a:t>
            </a:r>
            <a:r>
              <a:rPr lang="ru-RU" sz="24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Результат </a:t>
            </a:r>
            <a:r>
              <a:rPr lang="en-US" sz="24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</a:rPr>
              <a:t>2022-01-01</a:t>
            </a: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TIMEDIFF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noProof="1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возвращает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разницу между двумя временными значениями</a:t>
            </a:r>
            <a:endParaRPr lang="ru-RU" sz="2400" noProof="1">
              <a:solidFill>
                <a:srgbClr val="000000"/>
              </a:solidFill>
              <a:latin typeface="+mj-lt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en-US" sz="2400" noProof="1">
                <a:solidFill>
                  <a:srgbClr val="000000"/>
                </a:solidFill>
                <a:latin typeface="+mj-lt"/>
              </a:rPr>
              <a:t>    </a:t>
            </a:r>
            <a:r>
              <a:rPr lang="en-US" sz="24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ru-RU" sz="2400" noProof="1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TIMEDIFF(‘2022-12-05 12:35:01’, ‘2022-12-01 23:00:00’)</a:t>
            </a:r>
            <a:r>
              <a:rPr lang="ru-RU" sz="2400" noProof="1">
                <a:solidFill>
                  <a:srgbClr val="000000"/>
                </a:solidFill>
                <a:latin typeface="+mj-lt"/>
              </a:rPr>
              <a:t>	</a:t>
            </a:r>
            <a:r>
              <a:rPr lang="en-US" sz="2400" noProof="1">
                <a:solidFill>
                  <a:srgbClr val="000000"/>
                </a:solidFill>
                <a:latin typeface="+mj-lt"/>
              </a:rPr>
              <a:t>// </a:t>
            </a:r>
            <a:r>
              <a:rPr lang="ru-RU" sz="2400" noProof="1">
                <a:solidFill>
                  <a:srgbClr val="000000"/>
                </a:solidFill>
                <a:latin typeface="+mj-lt"/>
              </a:rPr>
              <a:t>Результат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85:35:01</a:t>
            </a:r>
            <a:endParaRPr lang="en-US" sz="2400" noProof="1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51804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4250404" y="306554"/>
            <a:ext cx="3765583" cy="1200329"/>
          </a:xfrm>
        </p:spPr>
        <p:txBody>
          <a:bodyPr rtlCol="0"/>
          <a:lstStyle/>
          <a:p>
            <a:pPr rtl="0"/>
            <a:r>
              <a:rPr lang="ru-RU" noProof="1" smtClean="0"/>
              <a:t>КОНЕЦ</a:t>
            </a:r>
            <a:endParaRPr lang="ru-RU" noProof="1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48" y="1924384"/>
            <a:ext cx="8276578" cy="49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356379" y="306554"/>
            <a:ext cx="1553630" cy="1200329"/>
          </a:xfrm>
        </p:spPr>
        <p:txBody>
          <a:bodyPr rtlCol="0"/>
          <a:lstStyle/>
          <a:p>
            <a:pPr rtl="0"/>
            <a:r>
              <a:rPr lang="ru-RU" noProof="1" smtClean="0"/>
              <a:t>ДЗ</a:t>
            </a:r>
            <a:endParaRPr lang="ru-RU" noProof="1"/>
          </a:p>
        </p:txBody>
      </p:sp>
      <p:sp>
        <p:nvSpPr>
          <p:cNvPr id="7" name="Текст 14"/>
          <p:cNvSpPr txBox="1">
            <a:spLocks/>
          </p:cNvSpPr>
          <p:nvPr/>
        </p:nvSpPr>
        <p:spPr>
          <a:xfrm>
            <a:off x="984499" y="2707742"/>
            <a:ext cx="1029738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Номера задач</a:t>
            </a:r>
            <a:r>
              <a:rPr lang="en-US" sz="2800" b="1" dirty="0" smtClean="0">
                <a:solidFill>
                  <a:srgbClr val="FFC000"/>
                </a:solidFill>
              </a:rPr>
              <a:t> (</a:t>
            </a:r>
            <a:r>
              <a:rPr lang="ru-RU" sz="2800" b="1" dirty="0" smtClean="0">
                <a:solidFill>
                  <a:srgbClr val="FFC000"/>
                </a:solidFill>
              </a:rPr>
              <a:t>в таком порядке): </a:t>
            </a:r>
            <a:r>
              <a:rPr lang="en-US" sz="2800" b="1" dirty="0" smtClean="0"/>
              <a:t>#7</a:t>
            </a:r>
            <a:r>
              <a:rPr lang="ru-RU" sz="2800" b="1" dirty="0" smtClean="0"/>
              <a:t>, </a:t>
            </a:r>
            <a:r>
              <a:rPr lang="en-US" sz="2800" b="1" dirty="0" smtClean="0"/>
              <a:t>#28, #4, #59, #8, #13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212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1539292"/>
          </a:xfrm>
        </p:spPr>
        <p:txBody>
          <a:bodyPr rtlCol="0"/>
          <a:lstStyle/>
          <a:p>
            <a:pPr rtl="0"/>
            <a:r>
              <a:rPr lang="ru-RU" noProof="1" smtClean="0"/>
              <a:t>Фильтр позволяет выбрать данные, подходящие под конкретные условия</a:t>
            </a:r>
          </a:p>
          <a:p>
            <a:pPr rtl="0"/>
            <a:r>
              <a:rPr lang="ru-RU" noProof="1" smtClean="0"/>
              <a:t>Для реализации фильтра в </a:t>
            </a:r>
            <a:r>
              <a:rPr lang="en-US" noProof="1" smtClean="0"/>
              <a:t>SQL </a:t>
            </a:r>
            <a:r>
              <a:rPr lang="ru-RU" noProof="1" smtClean="0"/>
              <a:t>используется оператор </a:t>
            </a:r>
            <a:r>
              <a:rPr lang="en-US" noProof="1" smtClean="0"/>
              <a:t>WHERE</a:t>
            </a:r>
            <a:r>
              <a:rPr lang="ru-RU" noProof="1" smtClean="0"/>
              <a:t>, после которого следует условие фильтрации</a:t>
            </a:r>
            <a:endParaRPr lang="ru-RU" noProof="1"/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0"/>
            <a:ext cx="2827165" cy="866797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Фильтрация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47035" y="3040025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659059" y="3039931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177219" y="3039931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140899" y="3579863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7659059" y="3579863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177219" y="3579863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8177219" y="4119795"/>
            <a:ext cx="432000" cy="432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659059" y="4119795"/>
            <a:ext cx="432000" cy="432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129543" y="4119795"/>
            <a:ext cx="432000" cy="432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8814979" y="3759863"/>
            <a:ext cx="14794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10513938" y="3298467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1032098" y="3298467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1550258" y="3298467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0513938" y="3840401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1032098" y="3838399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1550258" y="3838399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4"/>
          <p:cNvSpPr>
            <a:spLocks noGrp="1"/>
          </p:cNvSpPr>
          <p:nvPr>
            <p:ph type="body" sz="quarter" idx="11"/>
          </p:nvPr>
        </p:nvSpPr>
        <p:spPr>
          <a:xfrm>
            <a:off x="8880814" y="2903170"/>
            <a:ext cx="1409701" cy="701731"/>
          </a:xfrm>
        </p:spPr>
        <p:txBody>
          <a:bodyPr rtlCol="0"/>
          <a:lstStyle/>
          <a:p>
            <a:pPr algn="ctr" rtl="0"/>
            <a:r>
              <a:rPr lang="en-US" noProof="1" smtClean="0"/>
              <a:t>WHERE </a:t>
            </a:r>
            <a:r>
              <a:rPr lang="en-US" noProof="1" smtClean="0">
                <a:solidFill>
                  <a:srgbClr val="FFC000"/>
                </a:solidFill>
              </a:rPr>
              <a:t>YELLOW</a:t>
            </a:r>
            <a:r>
              <a:rPr lang="en-US" noProof="1" smtClean="0"/>
              <a:t>  </a:t>
            </a:r>
            <a:endParaRPr lang="ru-RU" noProof="1"/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11"/>
          </p:nvPr>
        </p:nvSpPr>
        <p:spPr>
          <a:xfrm>
            <a:off x="311474" y="2903170"/>
            <a:ext cx="6051611" cy="1262910"/>
          </a:xfrm>
        </p:spPr>
        <p:txBody>
          <a:bodyPr rtlCol="0"/>
          <a:lstStyle/>
          <a:p>
            <a:pPr rtl="0"/>
            <a:r>
              <a:rPr lang="ru-RU" noProof="1" smtClean="0">
                <a:solidFill>
                  <a:srgbClr val="FFC000"/>
                </a:solidFill>
              </a:rPr>
              <a:t>Общая структура запроса с </a:t>
            </a:r>
            <a:r>
              <a:rPr lang="en-US" noProof="1" smtClean="0">
                <a:solidFill>
                  <a:srgbClr val="FFC000"/>
                </a:solidFill>
              </a:rPr>
              <a:t>WHERE:</a:t>
            </a:r>
          </a:p>
          <a:p>
            <a:pPr rtl="0"/>
            <a:r>
              <a:rPr lang="en-US" noProof="1" smtClean="0"/>
              <a:t>SELECT </a:t>
            </a:r>
            <a:r>
              <a:rPr lang="ru-RU" noProof="1" smtClean="0"/>
              <a:t>поля_таблиц </a:t>
            </a:r>
            <a:r>
              <a:rPr lang="en-US" noProof="1" smtClean="0"/>
              <a:t>FROM </a:t>
            </a:r>
            <a:r>
              <a:rPr lang="ru-RU" noProof="1" smtClean="0"/>
              <a:t>список_таблиц</a:t>
            </a:r>
          </a:p>
          <a:p>
            <a:pPr rtl="0"/>
            <a:r>
              <a:rPr lang="en-US" noProof="1" smtClean="0"/>
              <a:t>WHERE </a:t>
            </a:r>
            <a:r>
              <a:rPr lang="ru-RU" noProof="1" smtClean="0"/>
              <a:t>условие</a:t>
            </a:r>
          </a:p>
        </p:txBody>
      </p:sp>
      <p:grpSp>
        <p:nvGrpSpPr>
          <p:cNvPr id="51" name="Группа 50"/>
          <p:cNvGrpSpPr/>
          <p:nvPr/>
        </p:nvGrpSpPr>
        <p:grpSpPr>
          <a:xfrm>
            <a:off x="7939842" y="4200401"/>
            <a:ext cx="4252158" cy="2657599"/>
            <a:chOff x="7939842" y="4200401"/>
            <a:chExt cx="4252158" cy="2657599"/>
          </a:xfrm>
        </p:grpSpPr>
        <p:pic>
          <p:nvPicPr>
            <p:cNvPr id="33" name="Рисунок 3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842" y="4200401"/>
              <a:ext cx="4252158" cy="2657599"/>
            </a:xfrm>
            <a:prstGeom prst="rect">
              <a:avLst/>
            </a:prstGeom>
          </p:spPr>
        </p:pic>
        <p:sp>
          <p:nvSpPr>
            <p:cNvPr id="50" name="Полилиния 49"/>
            <p:cNvSpPr/>
            <p:nvPr/>
          </p:nvSpPr>
          <p:spPr>
            <a:xfrm>
              <a:off x="8105775" y="5575300"/>
              <a:ext cx="482600" cy="454025"/>
            </a:xfrm>
            <a:custGeom>
              <a:avLst/>
              <a:gdLst>
                <a:gd name="connsiteX0" fmla="*/ 158750 w 482600"/>
                <a:gd name="connsiteY0" fmla="*/ 454025 h 454025"/>
                <a:gd name="connsiteX1" fmla="*/ 282575 w 482600"/>
                <a:gd name="connsiteY1" fmla="*/ 336550 h 454025"/>
                <a:gd name="connsiteX2" fmla="*/ 415925 w 482600"/>
                <a:gd name="connsiteY2" fmla="*/ 247650 h 454025"/>
                <a:gd name="connsiteX3" fmla="*/ 482600 w 482600"/>
                <a:gd name="connsiteY3" fmla="*/ 209550 h 454025"/>
                <a:gd name="connsiteX4" fmla="*/ 279400 w 482600"/>
                <a:gd name="connsiteY4" fmla="*/ 0 h 454025"/>
                <a:gd name="connsiteX5" fmla="*/ 0 w 482600"/>
                <a:gd name="connsiteY5" fmla="*/ 352425 h 454025"/>
                <a:gd name="connsiteX6" fmla="*/ 158750 w 482600"/>
                <a:gd name="connsiteY6" fmla="*/ 454025 h 4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600" h="454025">
                  <a:moveTo>
                    <a:pt x="158750" y="454025"/>
                  </a:moveTo>
                  <a:lnTo>
                    <a:pt x="282575" y="336550"/>
                  </a:lnTo>
                  <a:lnTo>
                    <a:pt x="415925" y="247650"/>
                  </a:lnTo>
                  <a:lnTo>
                    <a:pt x="482600" y="209550"/>
                  </a:lnTo>
                  <a:lnTo>
                    <a:pt x="279400" y="0"/>
                  </a:lnTo>
                  <a:lnTo>
                    <a:pt x="0" y="352425"/>
                  </a:lnTo>
                  <a:lnTo>
                    <a:pt x="158750" y="45402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9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06797" y="245029"/>
            <a:ext cx="2375877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Логические операторы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58622" cy="757130"/>
          </a:xfrm>
        </p:spPr>
        <p:txBody>
          <a:bodyPr rtlCol="0"/>
          <a:lstStyle/>
          <a:p>
            <a:pPr algn="just" rtl="0"/>
            <a:r>
              <a:rPr lang="ru-RU" noProof="1" smtClean="0"/>
              <a:t>Для формирования условия внутри элемента </a:t>
            </a:r>
            <a:r>
              <a:rPr lang="en-US" noProof="1" smtClean="0"/>
              <a:t>WHERE </a:t>
            </a:r>
            <a:r>
              <a:rPr lang="ru-RU" noProof="1" smtClean="0"/>
              <a:t>используются логические операторы</a:t>
            </a:r>
            <a:r>
              <a:rPr lang="en-US" noProof="1" smtClean="0"/>
              <a:t> </a:t>
            </a:r>
            <a:endParaRPr lang="ru-RU" noProof="1"/>
          </a:p>
        </p:txBody>
      </p:sp>
      <p:sp>
        <p:nvSpPr>
          <p:cNvPr id="23" name="Текст 14"/>
          <p:cNvSpPr txBox="1">
            <a:spLocks/>
          </p:cNvSpPr>
          <p:nvPr/>
        </p:nvSpPr>
        <p:spPr>
          <a:xfrm>
            <a:off x="306796" y="1647666"/>
            <a:ext cx="11661495" cy="264072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b="1" dirty="0" smtClean="0">
                <a:solidFill>
                  <a:srgbClr val="FFC000"/>
                </a:solidFill>
              </a:rPr>
              <a:t>Основные логические операторы:</a:t>
            </a: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AND </a:t>
            </a:r>
            <a:r>
              <a:rPr lang="ru-RU" sz="2400" b="1" noProof="1" smtClean="0">
                <a:solidFill>
                  <a:srgbClr val="0074AF"/>
                </a:solidFill>
                <a:latin typeface="+mj-lt"/>
              </a:rPr>
              <a:t>и </a:t>
            </a: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OR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– операторы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“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И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”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и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“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ИЛИ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”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 для объединения условий</a:t>
            </a: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NOT</a:t>
            </a:r>
            <a:r>
              <a:rPr lang="en-US" sz="2400" noProof="1" smtClean="0">
                <a:solidFill>
                  <a:srgbClr val="0074AF"/>
                </a:solidFill>
                <a:latin typeface="+mj-lt"/>
              </a:rPr>
              <a:t>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оператор инверсии, предназначен для выполнения обратного условия</a:t>
            </a:r>
            <a:endParaRPr lang="en-US" sz="2400" noProof="1" smtClean="0">
              <a:solidFill>
                <a:srgbClr val="000000"/>
              </a:solidFill>
              <a:latin typeface="+mj-lt"/>
            </a:endParaRP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BETWEEN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– для определения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при</a:t>
            </a:r>
            <a:r>
              <a:rPr lang="ru-RU" sz="2400" noProof="1">
                <a:solidFill>
                  <a:srgbClr val="000000"/>
                </a:solidFill>
                <a:latin typeface="+mj-lt"/>
              </a:rPr>
              <a:t>н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адлежности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проверяемого значения интервалу</a:t>
            </a: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IN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для определения того, входит ли проверяемое значение в множество</a:t>
            </a: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noProof="1" smtClean="0">
                <a:solidFill>
                  <a:srgbClr val="0074AF"/>
                </a:solidFill>
              </a:rPr>
              <a:t>Like </a:t>
            </a:r>
            <a:r>
              <a:rPr lang="en-US" sz="2400" noProof="1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для определения соответствия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строк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шаблону</a:t>
            </a: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noProof="1" smtClean="0">
                <a:solidFill>
                  <a:srgbClr val="0074AF"/>
                </a:solidFill>
              </a:rPr>
              <a:t>IS [NOT] NULL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>
                <a:solidFill>
                  <a:srgbClr val="000000"/>
                </a:solidFill>
                <a:latin typeface="+mj-lt"/>
              </a:rPr>
              <a:t>для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проверки значения на то, является ли оно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NULL</a:t>
            </a:r>
            <a:endParaRPr lang="ru-RU" sz="2400" noProof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4" name="Текст 21"/>
          <p:cNvSpPr txBox="1">
            <a:spLocks/>
          </p:cNvSpPr>
          <p:nvPr/>
        </p:nvSpPr>
        <p:spPr>
          <a:xfrm>
            <a:off x="306797" y="4676776"/>
            <a:ext cx="11542303" cy="176212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Пример </a:t>
            </a:r>
            <a:r>
              <a:rPr lang="en-US" sz="2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SQL</a:t>
            </a:r>
            <a:r>
              <a:rPr lang="ru-RU" sz="2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-запроса:</a:t>
            </a:r>
            <a:endParaRPr lang="ru-RU" sz="2800" noProof="1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b="0" noProof="1" smtClean="0">
                <a:latin typeface="+mj-lt"/>
              </a:rPr>
              <a:t> </a:t>
            </a:r>
            <a:r>
              <a:rPr lang="en-US" b="0" noProof="1">
                <a:latin typeface="+mj-lt"/>
              </a:rPr>
              <a:t>* </a:t>
            </a:r>
            <a:r>
              <a:rPr lang="en-US" b="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b="0" noProof="1">
                <a:latin typeface="+mj-lt"/>
              </a:rPr>
              <a:t> </a:t>
            </a:r>
            <a:r>
              <a:rPr lang="en-US" b="0" noProof="1" smtClean="0">
                <a:latin typeface="+mj-lt"/>
              </a:rPr>
              <a:t>Users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 smtClean="0">
                <a:solidFill>
                  <a:srgbClr val="B50B3C"/>
                </a:solidFill>
                <a:latin typeface="+mj-lt"/>
              </a:rPr>
              <a:t>where</a:t>
            </a:r>
            <a:r>
              <a:rPr lang="en-US" b="0" noProof="1" smtClean="0">
                <a:latin typeface="+mj-lt"/>
              </a:rPr>
              <a:t> </a:t>
            </a:r>
            <a:r>
              <a:rPr lang="en-US" b="0" noProof="1">
                <a:latin typeface="+mj-lt"/>
              </a:rPr>
              <a:t>((year(email_verified_at) </a:t>
            </a:r>
            <a:r>
              <a:rPr lang="en-US" b="0" noProof="1">
                <a:solidFill>
                  <a:srgbClr val="B50B3C"/>
                </a:solidFill>
                <a:latin typeface="+mj-lt"/>
              </a:rPr>
              <a:t>BETWEEN</a:t>
            </a:r>
            <a:r>
              <a:rPr lang="en-US" b="0" noProof="1">
                <a:latin typeface="+mj-lt"/>
              </a:rPr>
              <a:t> 2017 and 2018) and name in('Sylvester Stallone','Johnny Depp')) </a:t>
            </a:r>
            <a:r>
              <a:rPr lang="en-US" b="0" noProof="1" smtClean="0">
                <a:latin typeface="+mj-lt"/>
              </a:rPr>
              <a:t>or password </a:t>
            </a:r>
            <a:r>
              <a:rPr lang="en-US" b="0" noProof="1">
                <a:solidFill>
                  <a:srgbClr val="B50B3C"/>
                </a:solidFill>
                <a:latin typeface="+mj-lt"/>
              </a:rPr>
              <a:t>like</a:t>
            </a:r>
            <a:r>
              <a:rPr lang="en-US" b="0" noProof="1">
                <a:latin typeface="+mj-lt"/>
              </a:rPr>
              <a:t> '_2%'</a:t>
            </a:r>
            <a:endParaRPr lang="ru-RU" b="0" noProof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06797" y="311704"/>
            <a:ext cx="2375877" cy="452432"/>
          </a:xfrm>
        </p:spPr>
        <p:txBody>
          <a:bodyPr rtlCol="0"/>
          <a:lstStyle/>
          <a:p>
            <a:pPr rtl="0"/>
            <a:r>
              <a:rPr lang="ru-RU" sz="2600" noProof="1" smtClean="0"/>
              <a:t>Сортировка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58622" cy="1089529"/>
          </a:xfrm>
        </p:spPr>
        <p:txBody>
          <a:bodyPr rtlCol="0"/>
          <a:lstStyle/>
          <a:p>
            <a:pPr algn="just" rtl="0"/>
            <a:r>
              <a:rPr lang="ru-RU" noProof="1" smtClean="0"/>
              <a:t>При выполнении </a:t>
            </a:r>
            <a:r>
              <a:rPr lang="en-US" noProof="1" smtClean="0"/>
              <a:t>SQL </a:t>
            </a:r>
            <a:r>
              <a:rPr lang="ru-RU" noProof="1" smtClean="0"/>
              <a:t>запроса, строки по умолчанию возвращаются в неопределённом порядке, поэтому, для их сортировки используется оператор </a:t>
            </a:r>
            <a:r>
              <a:rPr lang="en-US" noProof="1" smtClean="0"/>
              <a:t>ORDER BY</a:t>
            </a:r>
            <a:endParaRPr lang="ru-RU" noProof="1"/>
          </a:p>
        </p:txBody>
      </p:sp>
      <p:sp>
        <p:nvSpPr>
          <p:cNvPr id="7" name="Объект 46"/>
          <p:cNvSpPr txBox="1">
            <a:spLocks/>
          </p:cNvSpPr>
          <p:nvPr/>
        </p:nvSpPr>
        <p:spPr>
          <a:xfrm>
            <a:off x="316322" y="2146141"/>
            <a:ext cx="51966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1296237" y="2309894"/>
            <a:ext cx="10480432" cy="46522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ORDER BY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столбец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ASC –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сортировка по возрастанию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 умолчанию)</a:t>
            </a:r>
          </a:p>
        </p:txBody>
      </p:sp>
      <p:sp>
        <p:nvSpPr>
          <p:cNvPr id="9" name="Прямоугольник 8"/>
          <p:cNvSpPr/>
          <p:nvPr/>
        </p:nvSpPr>
        <p:spPr>
          <a:xfrm rot="5400000">
            <a:off x="784599" y="2506141"/>
            <a:ext cx="756000" cy="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0" name="Текст 14"/>
          <p:cNvSpPr txBox="1">
            <a:spLocks/>
          </p:cNvSpPr>
          <p:nvPr/>
        </p:nvSpPr>
        <p:spPr>
          <a:xfrm>
            <a:off x="316322" y="1519988"/>
            <a:ext cx="548440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Виды конструкций </a:t>
            </a:r>
            <a:r>
              <a:rPr lang="en-US" sz="2800" b="1" dirty="0" smtClean="0">
                <a:solidFill>
                  <a:srgbClr val="FFC000"/>
                </a:solidFill>
              </a:rPr>
              <a:t>ORDER BY</a:t>
            </a:r>
            <a:r>
              <a:rPr lang="ru-RU" sz="2800" b="1" dirty="0" smtClean="0">
                <a:solidFill>
                  <a:srgbClr val="FFC000"/>
                </a:solidFill>
              </a:rPr>
              <a:t>: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11" name="Объект 46"/>
          <p:cNvSpPr txBox="1">
            <a:spLocks/>
          </p:cNvSpPr>
          <p:nvPr/>
        </p:nvSpPr>
        <p:spPr>
          <a:xfrm>
            <a:off x="316322" y="3108218"/>
            <a:ext cx="51966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12" name="Объект 3"/>
          <p:cNvSpPr txBox="1">
            <a:spLocks/>
          </p:cNvSpPr>
          <p:nvPr/>
        </p:nvSpPr>
        <p:spPr>
          <a:xfrm>
            <a:off x="1296237" y="3280129"/>
            <a:ext cx="10480432" cy="433197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ORDER BY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столбец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DESC </a:t>
            </a:r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сортировка по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убыванию</a:t>
            </a:r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 rot="5400000">
            <a:off x="784599" y="3468218"/>
            <a:ext cx="756000" cy="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Объект 46"/>
          <p:cNvSpPr txBox="1">
            <a:spLocks/>
          </p:cNvSpPr>
          <p:nvPr/>
        </p:nvSpPr>
        <p:spPr>
          <a:xfrm>
            <a:off x="316322" y="4043528"/>
            <a:ext cx="519666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Объект 3"/>
          <p:cNvSpPr txBox="1">
            <a:spLocks/>
          </p:cNvSpPr>
          <p:nvPr/>
        </p:nvSpPr>
        <p:spPr>
          <a:xfrm>
            <a:off x="1296237" y="4043528"/>
            <a:ext cx="10480432" cy="77442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ORDER BY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столбец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fetch first 3 rows only </a:t>
            </a:r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сортировка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 выбором только первых трёх строк (можно указать: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“5 PERCENT”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для вывода первых 5 процетов строк)</a:t>
            </a:r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784599" y="4421954"/>
            <a:ext cx="756000" cy="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8" name="Объект 46"/>
          <p:cNvSpPr txBox="1">
            <a:spLocks/>
          </p:cNvSpPr>
          <p:nvPr/>
        </p:nvSpPr>
        <p:spPr>
          <a:xfrm>
            <a:off x="316322" y="4994273"/>
            <a:ext cx="519666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19" name="Объект 3"/>
          <p:cNvSpPr txBox="1">
            <a:spLocks/>
          </p:cNvSpPr>
          <p:nvPr/>
        </p:nvSpPr>
        <p:spPr>
          <a:xfrm>
            <a:off x="1296237" y="5012699"/>
            <a:ext cx="10480432" cy="73128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ORDER BY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столбец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fetch first 3 rows with ties </a:t>
            </a:r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тоже самое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+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все строки, у которых сортируемое значение такое же, как и у 3ей строки</a:t>
            </a:r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ru-RU" sz="2200" noProof="1" smtClean="0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 rot="5400000">
            <a:off x="784599" y="5372699"/>
            <a:ext cx="756000" cy="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9" name="Объект 46"/>
          <p:cNvSpPr txBox="1">
            <a:spLocks/>
          </p:cNvSpPr>
          <p:nvPr/>
        </p:nvSpPr>
        <p:spPr>
          <a:xfrm>
            <a:off x="316322" y="5945188"/>
            <a:ext cx="519666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0" name="Объект 3"/>
          <p:cNvSpPr txBox="1">
            <a:spLocks/>
          </p:cNvSpPr>
          <p:nvPr/>
        </p:nvSpPr>
        <p:spPr>
          <a:xfrm>
            <a:off x="1296237" y="5945188"/>
            <a:ext cx="10480432" cy="749715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ORDER BY </a:t>
            </a: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столбец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offset 3 rows </a:t>
            </a:r>
            <a:r>
              <a:rPr lang="en-US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сортировка, после которой первые 3 строки будут пропущены</a:t>
            </a:r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ru-RU" sz="2200" noProof="1" smtClean="0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 rot="5400000">
            <a:off x="784599" y="6323614"/>
            <a:ext cx="756000" cy="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279586353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6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4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4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54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5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68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69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 animBg="1"/>
          <p:bldP spid="10" grpId="0"/>
          <p:bldP spid="11" grpId="0"/>
          <p:bldP spid="12" grpId="0"/>
          <p:bldP spid="13" grpId="0" animBg="1"/>
          <p:bldP spid="15" grpId="0"/>
          <p:bldP spid="16" grpId="0"/>
          <p:bldP spid="17" grpId="0" animBg="1"/>
          <p:bldP spid="18" grpId="0"/>
          <p:bldP spid="19" grpId="0"/>
          <p:bldP spid="20" grpId="0" animBg="1"/>
          <p:bldP spid="49" grpId="0"/>
          <p:bldP spid="50" grpId="0"/>
          <p:bldP spid="5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125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 animBg="1"/>
          <p:bldP spid="10" grpId="0"/>
          <p:bldP spid="11" grpId="0"/>
          <p:bldP spid="12" grpId="0"/>
          <p:bldP spid="13" grpId="0" animBg="1"/>
          <p:bldP spid="15" grpId="0"/>
          <p:bldP spid="16" grpId="0"/>
          <p:bldP spid="17" grpId="0" animBg="1"/>
          <p:bldP spid="18" grpId="0"/>
          <p:bldP spid="19" grpId="0"/>
          <p:bldP spid="20" grpId="0" animBg="1"/>
          <p:bldP spid="49" grpId="0"/>
          <p:bldP spid="50" grpId="0"/>
          <p:bldP spid="51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16322" y="197404"/>
            <a:ext cx="2375877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Приведение</a:t>
            </a:r>
            <a:br>
              <a:rPr lang="ru-RU" sz="2600" noProof="1" smtClean="0"/>
            </a:br>
            <a:r>
              <a:rPr lang="ru-RU" sz="2600" noProof="1" smtClean="0"/>
              <a:t>типов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58622" cy="757130"/>
          </a:xfrm>
        </p:spPr>
        <p:txBody>
          <a:bodyPr rtlCol="0"/>
          <a:lstStyle/>
          <a:p>
            <a:pPr algn="just" rtl="0"/>
            <a:r>
              <a:rPr lang="ru-RU" noProof="1" smtClean="0"/>
              <a:t>Тип данных определяет то, какое значение может содержать столбец</a:t>
            </a:r>
            <a:endParaRPr lang="ru-RU" noProof="1"/>
          </a:p>
        </p:txBody>
      </p:sp>
      <p:sp>
        <p:nvSpPr>
          <p:cNvPr id="21" name="Объект 3"/>
          <p:cNvSpPr txBox="1">
            <a:spLocks/>
          </p:cNvSpPr>
          <p:nvPr/>
        </p:nvSpPr>
        <p:spPr>
          <a:xfrm>
            <a:off x="1539654" y="1975022"/>
            <a:ext cx="1924049" cy="81188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noProof="1" smtClean="0">
                <a:solidFill>
                  <a:srgbClr val="0074AF"/>
                </a:solidFill>
                <a:cs typeface="Segoe UI Semilight" panose="020B0402040204020203" pitchFamily="34" charset="0"/>
              </a:rPr>
              <a:t>Неявное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69679" y="2544755"/>
            <a:ext cx="4464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7" name="Объект 3"/>
          <p:cNvSpPr txBox="1">
            <a:spLocks/>
          </p:cNvSpPr>
          <p:nvPr/>
        </p:nvSpPr>
        <p:spPr>
          <a:xfrm>
            <a:off x="7397073" y="2786906"/>
            <a:ext cx="4464000" cy="1769467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Осуществляется напрямую с помощью использования специальных функций, преобразующих данные из одного типа в другой.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7397073" y="2544755"/>
            <a:ext cx="4464000" cy="4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9" name="Текст 14"/>
          <p:cNvSpPr txBox="1">
            <a:spLocks/>
          </p:cNvSpPr>
          <p:nvPr/>
        </p:nvSpPr>
        <p:spPr>
          <a:xfrm>
            <a:off x="3851058" y="1490137"/>
            <a:ext cx="4714875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Преобразование данных</a:t>
            </a:r>
          </a:p>
        </p:txBody>
      </p:sp>
      <p:sp>
        <p:nvSpPr>
          <p:cNvPr id="32" name="Объект 3"/>
          <p:cNvSpPr txBox="1">
            <a:spLocks/>
          </p:cNvSpPr>
          <p:nvPr/>
        </p:nvSpPr>
        <p:spPr>
          <a:xfrm>
            <a:off x="8838498" y="1975131"/>
            <a:ext cx="1581150" cy="593365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noProof="1" smtClean="0">
                <a:solidFill>
                  <a:srgbClr val="0074AF"/>
                </a:solidFill>
                <a:cs typeface="Segoe UI Semilight" panose="020B0402040204020203" pitchFamily="34" charset="0"/>
              </a:rPr>
              <a:t>Явное</a:t>
            </a:r>
          </a:p>
        </p:txBody>
      </p:sp>
      <p:sp>
        <p:nvSpPr>
          <p:cNvPr id="33" name="Объект 3"/>
          <p:cNvSpPr txBox="1">
            <a:spLocks/>
          </p:cNvSpPr>
          <p:nvPr/>
        </p:nvSpPr>
        <p:spPr>
          <a:xfrm>
            <a:off x="269679" y="2779436"/>
            <a:ext cx="4464000" cy="2229782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Большинство СУБД допускают использование данных одного типа там, где ожидаются данные другого типа. Это реализуется за счёт того, что СУБД автоматически преобразовывает полученный тип в требуемый.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69679" y="5191810"/>
            <a:ext cx="4464000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2200" b="1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Пример неявного приведения: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SELECT 1+’1’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// </a:t>
            </a:r>
            <a:r>
              <a:rPr lang="ru-RU" sz="2200" b="1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Получим число 2</a:t>
            </a:r>
            <a:endParaRPr lang="ru-RU" sz="2200" b="1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7397073" y="5191810"/>
            <a:ext cx="4464000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2200" b="1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Пример явного приведения: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SELECT CAST(20221201 as date)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// </a:t>
            </a:r>
            <a:r>
              <a:rPr lang="ru-RU" sz="2200" b="1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Получим дату </a:t>
            </a:r>
            <a:r>
              <a:rPr lang="en-US" sz="2200" b="1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2022-12-01</a:t>
            </a:r>
            <a:endParaRPr lang="ru-RU" sz="2200" b="1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066345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 animBg="1"/>
          <p:bldP spid="27" grpId="0"/>
          <p:bldP spid="28" grpId="0" animBg="1"/>
          <p:bldP spid="29" grpId="0"/>
          <p:bldP spid="32" grpId="0"/>
          <p:bldP spid="33" grpId="0"/>
          <p:bldP spid="2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 animBg="1"/>
          <p:bldP spid="27" grpId="0"/>
          <p:bldP spid="28" grpId="0" animBg="1"/>
          <p:bldP spid="29" grpId="0"/>
          <p:bldP spid="32" grpId="0"/>
          <p:bldP spid="33" grpId="0"/>
          <p:bldP spid="2" grpId="0"/>
          <p:bldP spid="3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16322" y="197404"/>
            <a:ext cx="2375877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Приведение</a:t>
            </a:r>
            <a:br>
              <a:rPr lang="ru-RU" sz="2600" noProof="1" smtClean="0"/>
            </a:br>
            <a:r>
              <a:rPr lang="ru-RU" sz="2600" noProof="1" smtClean="0"/>
              <a:t>типов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58622" cy="1754326"/>
          </a:xfrm>
        </p:spPr>
        <p:txBody>
          <a:bodyPr rtlCol="0"/>
          <a:lstStyle/>
          <a:p>
            <a:pPr algn="just" rtl="0"/>
            <a:r>
              <a:rPr lang="ru-RU" noProof="1" smtClean="0">
                <a:solidFill>
                  <a:srgbClr val="FF0000"/>
                </a:solidFill>
              </a:rPr>
              <a:t>!!!</a:t>
            </a:r>
            <a:r>
              <a:rPr lang="ru-RU" noProof="1" smtClean="0"/>
              <a:t> Необходимо понимать, что приведение типов является сложным для понимания</a:t>
            </a:r>
            <a:r>
              <a:rPr lang="en-US" noProof="1" smtClean="0"/>
              <a:t> </a:t>
            </a:r>
            <a:r>
              <a:rPr lang="ru-RU" noProof="1" smtClean="0"/>
              <a:t>процессом и зачастую трудно заранее предсказать его результат. Поэтому, по возможности, необходимо стараться использовать только интуитивно понятные преобразования</a:t>
            </a:r>
            <a:endParaRPr lang="ru-RU" noProof="1"/>
          </a:p>
        </p:txBody>
      </p:sp>
      <p:sp>
        <p:nvSpPr>
          <p:cNvPr id="11" name="Текст 14"/>
          <p:cNvSpPr txBox="1">
            <a:spLocks/>
          </p:cNvSpPr>
          <p:nvPr/>
        </p:nvSpPr>
        <p:spPr>
          <a:xfrm>
            <a:off x="488731" y="2366437"/>
            <a:ext cx="9369643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Пример некорректного преобразования типов: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8237893" y="2846567"/>
            <a:ext cx="3755310" cy="4162599"/>
            <a:chOff x="8237893" y="2846567"/>
            <a:chExt cx="3755310" cy="4162599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893" y="2846567"/>
              <a:ext cx="2695322" cy="4162599"/>
            </a:xfrm>
            <a:prstGeom prst="rect">
              <a:avLst/>
            </a:prstGeom>
          </p:spPr>
        </p:pic>
        <p:sp>
          <p:nvSpPr>
            <p:cNvPr id="8" name="Овальная выноска 7"/>
            <p:cNvSpPr/>
            <p:nvPr/>
          </p:nvSpPr>
          <p:spPr>
            <a:xfrm>
              <a:off x="10193693" y="2915162"/>
              <a:ext cx="1799510" cy="1104901"/>
            </a:xfrm>
            <a:prstGeom prst="wedgeEllipseCallout">
              <a:avLst>
                <a:gd name="adj1" fmla="val -27185"/>
                <a:gd name="adj2" fmla="val 77443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b="1" i="1" dirty="0">
                <a:latin typeface="Georgia" panose="02040502050405020303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04610" y="3282946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>
                  <a:latin typeface="Georgia" panose="02040502050405020303" pitchFamily="18" charset="0"/>
                </a:rPr>
                <a:t>Whaaaat</a:t>
              </a:r>
              <a:r>
                <a:rPr lang="ru-RU" b="1" i="1" dirty="0">
                  <a:latin typeface="Georgia" panose="02040502050405020303" pitchFamily="18" charset="0"/>
                </a:rPr>
                <a:t> </a:t>
              </a:r>
              <a:r>
                <a:rPr lang="ru-RU" b="1" i="1" dirty="0" smtClean="0">
                  <a:latin typeface="Georgia" panose="02040502050405020303" pitchFamily="18" charset="0"/>
                </a:rPr>
                <a:t>?!</a:t>
              </a:r>
              <a:endParaRPr lang="ru-RU" b="1" i="1" dirty="0">
                <a:latin typeface="Georgia" panose="02040502050405020303" pitchFamily="18" charset="0"/>
              </a:endParaRPr>
            </a:p>
          </p:txBody>
        </p:sp>
      </p:grpSp>
      <p:sp>
        <p:nvSpPr>
          <p:cNvPr id="23" name="Объект 3"/>
          <p:cNvSpPr txBox="1">
            <a:spLocks/>
          </p:cNvSpPr>
          <p:nvPr/>
        </p:nvSpPr>
        <p:spPr>
          <a:xfrm>
            <a:off x="488730" y="3033436"/>
            <a:ext cx="7524969" cy="86546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SELECT ‘11111’ = 11111	//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Результат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True</a:t>
            </a:r>
          </a:p>
          <a:p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SELECT ‘11111’ = 11112 	//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Результат тоже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может быть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True</a:t>
            </a:r>
          </a:p>
        </p:txBody>
      </p:sp>
      <p:sp>
        <p:nvSpPr>
          <p:cNvPr id="24" name="Объект 3"/>
          <p:cNvSpPr txBox="1">
            <a:spLocks/>
          </p:cNvSpPr>
          <p:nvPr/>
        </p:nvSpPr>
        <p:spPr>
          <a:xfrm>
            <a:off x="488731" y="3912132"/>
            <a:ext cx="7524969" cy="2564868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Подобная ситуация возникает из-за ряда причин: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реобразование выполняет ЦП, соответственно на результат влияет архитектура ПК, версия СУБД , уровень оптимизации и т.д.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Данные хранятся в памяти ПК в виде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набора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битов (в формате единиц и нулей), поэтому, могут возникать погрешности хранения</a:t>
            </a:r>
          </a:p>
        </p:txBody>
      </p:sp>
    </p:spTree>
    <p:extLst>
      <p:ext uri="{BB962C8B-B14F-4D97-AF65-F5344CB8AC3E}">
        <p14:creationId xmlns:p14="http://schemas.microsoft.com/office/powerpoint/2010/main" val="35203358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2048766"/>
          </a:xfrm>
        </p:spPr>
        <p:txBody>
          <a:bodyPr rtlCol="0"/>
          <a:lstStyle/>
          <a:p>
            <a:r>
              <a:rPr lang="ru-RU" dirty="0" smtClean="0"/>
              <a:t>Иногда </a:t>
            </a:r>
            <a:r>
              <a:rPr lang="ru-RU" dirty="0"/>
              <a:t>требуется узнать информацию не о самих объектах, а об определенных группах, которые они </a:t>
            </a:r>
            <a:r>
              <a:rPr lang="ru-RU" dirty="0" smtClean="0"/>
              <a:t>образуют</a:t>
            </a:r>
            <a:r>
              <a:rPr lang="en-US" dirty="0" smtClean="0"/>
              <a:t> (</a:t>
            </a:r>
            <a:r>
              <a:rPr lang="ru-RU" dirty="0" smtClean="0"/>
              <a:t>например, определить количество клиентов в каждом городе)</a:t>
            </a:r>
          </a:p>
          <a:p>
            <a:r>
              <a:rPr lang="ru-RU" noProof="1" smtClean="0"/>
              <a:t>Для реализации группировки данных используется оператор </a:t>
            </a:r>
            <a:r>
              <a:rPr lang="en-US" noProof="1" smtClean="0"/>
              <a:t>GROUP BY</a:t>
            </a:r>
            <a:endParaRPr lang="ru-RU" noProof="1"/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177800"/>
            <a:ext cx="2827165" cy="1357295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Группировка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данных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394844" y="4643681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906868" y="4643587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425028" y="4643587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388708" y="5183519"/>
            <a:ext cx="432000" cy="432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906868" y="5183519"/>
            <a:ext cx="432000" cy="432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425028" y="5183519"/>
            <a:ext cx="432000" cy="432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425028" y="5723451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906868" y="5723451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2377352" y="5723451"/>
            <a:ext cx="432000" cy="43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4062788" y="5363519"/>
            <a:ext cx="14794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14"/>
          <p:cNvSpPr>
            <a:spLocks noGrp="1"/>
          </p:cNvSpPr>
          <p:nvPr>
            <p:ph type="body" sz="quarter" idx="11"/>
          </p:nvPr>
        </p:nvSpPr>
        <p:spPr>
          <a:xfrm>
            <a:off x="3857029" y="4506826"/>
            <a:ext cx="1681296" cy="701731"/>
          </a:xfrm>
        </p:spPr>
        <p:txBody>
          <a:bodyPr rtlCol="0"/>
          <a:lstStyle/>
          <a:p>
            <a:pPr algn="ctr" rtl="0">
              <a:spcBef>
                <a:spcPts val="0"/>
              </a:spcBef>
            </a:pPr>
            <a:r>
              <a:rPr lang="en-US" noProof="1" smtClean="0"/>
              <a:t>GROUP BY</a:t>
            </a:r>
          </a:p>
          <a:p>
            <a:pPr algn="ctr" rtl="0">
              <a:spcBef>
                <a:spcPts val="0"/>
              </a:spcBef>
            </a:pPr>
            <a:r>
              <a:rPr lang="en-US" noProof="1" smtClean="0">
                <a:solidFill>
                  <a:schemeClr val="bg1"/>
                </a:solidFill>
              </a:rPr>
              <a:t>COLOR</a:t>
            </a:r>
            <a:endParaRPr lang="ru-RU" noProof="1"/>
          </a:p>
        </p:txBody>
      </p:sp>
      <p:sp>
        <p:nvSpPr>
          <p:cNvPr id="48" name="Текст 14"/>
          <p:cNvSpPr>
            <a:spLocks noGrp="1"/>
          </p:cNvSpPr>
          <p:nvPr>
            <p:ph type="body" sz="quarter" idx="11"/>
          </p:nvPr>
        </p:nvSpPr>
        <p:spPr>
          <a:xfrm>
            <a:off x="311474" y="2738070"/>
            <a:ext cx="6051611" cy="1262910"/>
          </a:xfrm>
        </p:spPr>
        <p:txBody>
          <a:bodyPr rtlCol="0"/>
          <a:lstStyle/>
          <a:p>
            <a:pPr rtl="0"/>
            <a:r>
              <a:rPr lang="ru-RU" noProof="1" smtClean="0">
                <a:solidFill>
                  <a:srgbClr val="FFC000"/>
                </a:solidFill>
              </a:rPr>
              <a:t>Общая структура запроса с </a:t>
            </a:r>
            <a:r>
              <a:rPr lang="en-US" noProof="1" smtClean="0">
                <a:solidFill>
                  <a:srgbClr val="FFC000"/>
                </a:solidFill>
              </a:rPr>
              <a:t>GROUP BY:</a:t>
            </a:r>
          </a:p>
          <a:p>
            <a:pPr rtl="0"/>
            <a:r>
              <a:rPr lang="en-US" noProof="1" smtClean="0"/>
              <a:t>SELECT </a:t>
            </a:r>
            <a:r>
              <a:rPr lang="ru-RU" noProof="1" smtClean="0"/>
              <a:t>поля_таблиц </a:t>
            </a:r>
            <a:r>
              <a:rPr lang="en-US" noProof="1" smtClean="0"/>
              <a:t>FROM </a:t>
            </a:r>
            <a:r>
              <a:rPr lang="ru-RU" noProof="1" smtClean="0"/>
              <a:t>список_таблиц</a:t>
            </a:r>
          </a:p>
          <a:p>
            <a:pPr rtl="0"/>
            <a:r>
              <a:rPr lang="en-US" noProof="1" smtClean="0"/>
              <a:t>GROUP BY </a:t>
            </a:r>
            <a:r>
              <a:rPr lang="ru-RU" noProof="1" smtClean="0"/>
              <a:t>поле_группировки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855389" y="4370868"/>
            <a:ext cx="2080552" cy="1887105"/>
            <a:chOff x="3908622" y="4346907"/>
            <a:chExt cx="2080552" cy="1887105"/>
          </a:xfrm>
        </p:grpSpPr>
        <p:sp>
          <p:nvSpPr>
            <p:cNvPr id="3" name="Блок-схема: магнитный диск 2"/>
            <p:cNvSpPr/>
            <p:nvPr/>
          </p:nvSpPr>
          <p:spPr>
            <a:xfrm>
              <a:off x="3908622" y="4346907"/>
              <a:ext cx="2080552" cy="188710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4214738" y="5097200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4732898" y="5097200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5251058" y="5097200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4214738" y="5639134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4732898" y="5637132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5251058" y="5637132"/>
              <a:ext cx="432000" cy="432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8146687" y="4370867"/>
            <a:ext cx="2080552" cy="1887105"/>
            <a:chOff x="898722" y="4369647"/>
            <a:chExt cx="2080552" cy="1887105"/>
          </a:xfrm>
        </p:grpSpPr>
        <p:sp>
          <p:nvSpPr>
            <p:cNvPr id="36" name="Блок-схема: магнитный диск 35"/>
            <p:cNvSpPr/>
            <p:nvPr/>
          </p:nvSpPr>
          <p:spPr>
            <a:xfrm>
              <a:off x="898722" y="4369647"/>
              <a:ext cx="2080552" cy="188710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2220919" y="5350007"/>
              <a:ext cx="432000" cy="4320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1702759" y="5350007"/>
              <a:ext cx="432000" cy="4320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1173243" y="5350007"/>
              <a:ext cx="432000" cy="4320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8600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29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06797" y="245029"/>
            <a:ext cx="2375877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Агрегатные</a:t>
            </a:r>
            <a:br>
              <a:rPr lang="ru-RU" sz="2600" noProof="1" smtClean="0"/>
            </a:br>
            <a:r>
              <a:rPr lang="ru-RU" sz="2600" noProof="1" smtClean="0"/>
              <a:t>функции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02930" cy="1266271"/>
          </a:xfrm>
        </p:spPr>
        <p:txBody>
          <a:bodyPr rtlCol="0"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Агрегатная функция предназначена для выполнения вычисления на наборе значений и возврата одиночного значения</a:t>
            </a:r>
            <a:endParaRPr lang="ru-RU" dirty="0"/>
          </a:p>
          <a:p>
            <a:pPr algn="just" rtl="0"/>
            <a:endParaRPr lang="ru-RU" noProof="1"/>
          </a:p>
        </p:txBody>
      </p:sp>
      <p:sp>
        <p:nvSpPr>
          <p:cNvPr id="7" name="Объект 46"/>
          <p:cNvSpPr txBox="1">
            <a:spLocks/>
          </p:cNvSpPr>
          <p:nvPr/>
        </p:nvSpPr>
        <p:spPr>
          <a:xfrm>
            <a:off x="4013656" y="2355386"/>
            <a:ext cx="331647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4993571" y="2514600"/>
            <a:ext cx="6830129" cy="57536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SUM(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поле_таблицы)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сумму значений</a:t>
            </a:r>
          </a:p>
        </p:txBody>
      </p:sp>
      <p:sp>
        <p:nvSpPr>
          <p:cNvPr id="9" name="Прямоугольник 8"/>
          <p:cNvSpPr/>
          <p:nvPr/>
        </p:nvSpPr>
        <p:spPr>
          <a:xfrm rot="5400000">
            <a:off x="4486792" y="2710526"/>
            <a:ext cx="75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0" name="Текст 14"/>
          <p:cNvSpPr txBox="1">
            <a:spLocks/>
          </p:cNvSpPr>
          <p:nvPr/>
        </p:nvSpPr>
        <p:spPr>
          <a:xfrm>
            <a:off x="4013656" y="1661348"/>
            <a:ext cx="6908345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Классификация агрегатных функций: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11" name="Объект 46"/>
          <p:cNvSpPr txBox="1">
            <a:spLocks/>
          </p:cNvSpPr>
          <p:nvPr/>
        </p:nvSpPr>
        <p:spPr>
          <a:xfrm>
            <a:off x="4013656" y="3502749"/>
            <a:ext cx="331647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12" name="Объект 3"/>
          <p:cNvSpPr txBox="1">
            <a:spLocks/>
          </p:cNvSpPr>
          <p:nvPr/>
        </p:nvSpPr>
        <p:spPr>
          <a:xfrm>
            <a:off x="4993571" y="3657600"/>
            <a:ext cx="6830129" cy="579732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AVG(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поле_таблицы) 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среднее значение</a:t>
            </a:r>
          </a:p>
        </p:txBody>
      </p:sp>
      <p:sp>
        <p:nvSpPr>
          <p:cNvPr id="13" name="Прямоугольник 12"/>
          <p:cNvSpPr/>
          <p:nvPr/>
        </p:nvSpPr>
        <p:spPr>
          <a:xfrm rot="5400000">
            <a:off x="4486792" y="3857889"/>
            <a:ext cx="75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Объект 46"/>
          <p:cNvSpPr txBox="1">
            <a:spLocks/>
          </p:cNvSpPr>
          <p:nvPr/>
        </p:nvSpPr>
        <p:spPr>
          <a:xfrm>
            <a:off x="4013656" y="4628695"/>
            <a:ext cx="331647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Объект 3"/>
          <p:cNvSpPr txBox="1">
            <a:spLocks/>
          </p:cNvSpPr>
          <p:nvPr/>
        </p:nvSpPr>
        <p:spPr>
          <a:xfrm>
            <a:off x="4993571" y="4846320"/>
            <a:ext cx="6830129" cy="53209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COUNT(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поле_таблицы) –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количество значений</a:t>
            </a:r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4486792" y="5002261"/>
            <a:ext cx="75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Объект 46"/>
          <p:cNvSpPr txBox="1">
            <a:spLocks/>
          </p:cNvSpPr>
          <p:nvPr/>
        </p:nvSpPr>
        <p:spPr>
          <a:xfrm>
            <a:off x="4013654" y="5732906"/>
            <a:ext cx="331647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22" name="Объект 3"/>
          <p:cNvSpPr txBox="1">
            <a:spLocks/>
          </p:cNvSpPr>
          <p:nvPr/>
        </p:nvSpPr>
        <p:spPr>
          <a:xfrm>
            <a:off x="4993569" y="5913120"/>
            <a:ext cx="6830131" cy="510541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MIN/MAX(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поле_таблицы) –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min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/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max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значение</a:t>
            </a:r>
          </a:p>
        </p:txBody>
      </p:sp>
      <p:sp>
        <p:nvSpPr>
          <p:cNvPr id="25" name="Прямоугольник 24"/>
          <p:cNvSpPr/>
          <p:nvPr/>
        </p:nvSpPr>
        <p:spPr>
          <a:xfrm rot="5400000">
            <a:off x="4486790" y="6106472"/>
            <a:ext cx="75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5" r="10736"/>
          <a:stretch/>
        </p:blipFill>
        <p:spPr>
          <a:xfrm flipH="1">
            <a:off x="381456" y="2119550"/>
            <a:ext cx="3135569" cy="400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80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/>
      <p:bldP spid="12" grpId="0"/>
      <p:bldP spid="13" grpId="0" animBg="1"/>
      <p:bldP spid="15" grpId="0"/>
      <p:bldP spid="16" grpId="0"/>
      <p:bldP spid="17" grpId="0" animBg="1"/>
      <p:bldP spid="21" grpId="0"/>
      <p:bldP spid="22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/>
          <p:cNvSpPr>
            <a:spLocks noGrp="1"/>
          </p:cNvSpPr>
          <p:nvPr>
            <p:ph type="body" sz="quarter" idx="19"/>
          </p:nvPr>
        </p:nvSpPr>
        <p:spPr>
          <a:xfrm>
            <a:off x="6287729" y="225195"/>
            <a:ext cx="5815371" cy="3781035"/>
          </a:xfrm>
        </p:spPr>
        <p:txBody>
          <a:bodyPr rtlCol="0"/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ru-RU" sz="28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 </a:t>
            </a:r>
            <a:r>
              <a:rPr lang="ru-RU" sz="28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использовании GROUP BY</a:t>
            </a:r>
            <a:endParaRPr lang="ru-RU" sz="28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lvl="1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</a:rPr>
              <a:t>П</a:t>
            </a:r>
            <a:r>
              <a:rPr lang="ru-RU" sz="2400" dirty="0" smtClean="0">
                <a:solidFill>
                  <a:srgbClr val="000000"/>
                </a:solidFill>
              </a:rPr>
              <a:t>еречень </a:t>
            </a:r>
            <a:r>
              <a:rPr lang="ru-RU" sz="2400" dirty="0">
                <a:solidFill>
                  <a:srgbClr val="000000"/>
                </a:solidFill>
              </a:rPr>
              <a:t>столбцов, по которым делается разрез</a:t>
            </a:r>
            <a:r>
              <a:rPr lang="ru-RU" sz="2400" dirty="0" smtClean="0">
                <a:solidFill>
                  <a:srgbClr val="000000"/>
                </a:solidFill>
              </a:rPr>
              <a:t>, одинаков </a:t>
            </a:r>
            <a:r>
              <a:rPr lang="ru-RU" sz="2400" dirty="0">
                <a:solidFill>
                  <a:srgbClr val="000000"/>
                </a:solidFill>
              </a:rPr>
              <a:t>внутри SELECT и внутри GROUP </a:t>
            </a:r>
            <a:r>
              <a:rPr lang="ru-RU" sz="2400" dirty="0" smtClean="0">
                <a:solidFill>
                  <a:srgbClr val="000000"/>
                </a:solidFill>
              </a:rPr>
              <a:t>BY</a:t>
            </a:r>
          </a:p>
          <a:p>
            <a:pPr marL="342900" lvl="1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</a:rPr>
              <a:t>А</a:t>
            </a:r>
            <a:r>
              <a:rPr lang="ru-RU" sz="2400" dirty="0" smtClean="0">
                <a:solidFill>
                  <a:srgbClr val="000000"/>
                </a:solidFill>
              </a:rPr>
              <a:t>грегатные </a:t>
            </a:r>
            <a:r>
              <a:rPr lang="ru-RU" sz="2400" dirty="0">
                <a:solidFill>
                  <a:srgbClr val="000000"/>
                </a:solidFill>
              </a:rPr>
              <a:t>функции </a:t>
            </a:r>
            <a:r>
              <a:rPr lang="ru-RU" sz="2400" dirty="0" smtClean="0">
                <a:solidFill>
                  <a:srgbClr val="000000"/>
                </a:solidFill>
              </a:rPr>
              <a:t>должны </a:t>
            </a:r>
            <a:r>
              <a:rPr lang="ru-RU" sz="2400" dirty="0">
                <a:solidFill>
                  <a:srgbClr val="000000"/>
                </a:solidFill>
              </a:rPr>
              <a:t>быть также указаны внутри SELECT с указанием столбца, к которому такая функция применяется.</a:t>
            </a:r>
          </a:p>
          <a:p>
            <a:pPr marL="3429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400" noProof="1">
              <a:solidFill>
                <a:srgbClr val="000000"/>
              </a:solidFill>
            </a:endParaRPr>
          </a:p>
        </p:txBody>
      </p:sp>
      <p:sp>
        <p:nvSpPr>
          <p:cNvPr id="4" name="Текст 21"/>
          <p:cNvSpPr txBox="1">
            <a:spLocks/>
          </p:cNvSpPr>
          <p:nvPr/>
        </p:nvSpPr>
        <p:spPr>
          <a:xfrm>
            <a:off x="6287729" y="4006230"/>
            <a:ext cx="5188311" cy="176212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rgbClr val="FFC000"/>
                </a:solidFill>
              </a:rPr>
              <a:t>Пример </a:t>
            </a:r>
            <a:r>
              <a:rPr lang="en-US" dirty="0">
                <a:solidFill>
                  <a:srgbClr val="FFC000"/>
                </a:solidFill>
              </a:rPr>
              <a:t>SQL-</a:t>
            </a:r>
            <a:r>
              <a:rPr lang="ru-RU" dirty="0" smtClean="0">
                <a:solidFill>
                  <a:srgbClr val="FFC000"/>
                </a:solidFill>
              </a:rPr>
              <a:t>запроса</a:t>
            </a:r>
            <a:r>
              <a:rPr lang="en-US" dirty="0">
                <a:solidFill>
                  <a:srgbClr val="FFC000"/>
                </a:solidFill>
              </a:rPr>
              <a:t>:</a:t>
            </a:r>
            <a:endParaRPr lang="en-US" b="0" noProof="1" smtClean="0">
              <a:solidFill>
                <a:srgbClr val="B50B3C"/>
              </a:solidFill>
              <a:latin typeface="+mj-lt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b="0" noProof="1" smtClean="0">
                <a:latin typeface="+mj-lt"/>
              </a:rPr>
              <a:t> company, count(plane) </a:t>
            </a:r>
            <a:r>
              <a:rPr lang="en-US" b="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b="0" noProof="1">
                <a:latin typeface="+mj-lt"/>
              </a:rPr>
              <a:t> </a:t>
            </a:r>
            <a:r>
              <a:rPr lang="en-US" b="0" noProof="1" smtClean="0">
                <a:latin typeface="+mj-lt"/>
              </a:rPr>
              <a:t>Trip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>
                <a:solidFill>
                  <a:srgbClr val="B50B3C"/>
                </a:solidFill>
                <a:latin typeface="+mj-lt"/>
              </a:rPr>
              <a:t>g</a:t>
            </a:r>
            <a:r>
              <a:rPr lang="en-US" b="0" noProof="1" smtClean="0">
                <a:solidFill>
                  <a:srgbClr val="B50B3C"/>
                </a:solidFill>
                <a:latin typeface="+mj-lt"/>
              </a:rPr>
              <a:t>roup by </a:t>
            </a:r>
            <a:r>
              <a:rPr lang="en-US" b="0" noProof="1">
                <a:latin typeface="+mj-lt"/>
              </a:rPr>
              <a:t>company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b="0" noProof="1" smtClean="0">
                <a:solidFill>
                  <a:srgbClr val="B50B3C"/>
                </a:solidFill>
                <a:latin typeface="+mj-lt"/>
              </a:rPr>
              <a:t>order by </a:t>
            </a:r>
            <a:r>
              <a:rPr lang="en-US" b="0" noProof="1">
                <a:latin typeface="+mj-lt"/>
              </a:rPr>
              <a:t>company</a:t>
            </a:r>
            <a:endParaRPr lang="ru-RU" b="0" noProof="1"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48352"/>
          <a:stretch/>
        </p:blipFill>
        <p:spPr>
          <a:xfrm>
            <a:off x="1002554" y="225195"/>
            <a:ext cx="4079977" cy="333661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8" y="3944531"/>
            <a:ext cx="5025468" cy="1823823"/>
          </a:xfrm>
          <a:prstGeom prst="rect">
            <a:avLst/>
          </a:prstGeom>
        </p:spPr>
      </p:pic>
      <p:sp>
        <p:nvSpPr>
          <p:cNvPr id="9" name="Текст 5"/>
          <p:cNvSpPr>
            <a:spLocks noGrp="1"/>
          </p:cNvSpPr>
          <p:nvPr>
            <p:ph type="body" sz="quarter" idx="4294967295"/>
          </p:nvPr>
        </p:nvSpPr>
        <p:spPr>
          <a:xfrm>
            <a:off x="292484" y="5910586"/>
            <a:ext cx="11716636" cy="947413"/>
          </a:xfrm>
          <a:prstGeom prst="rect">
            <a:avLst/>
          </a:prstGeom>
        </p:spPr>
        <p:txBody>
          <a:bodyPr rtlCol="0"/>
          <a:lstStyle/>
          <a:p>
            <a:pPr lvl="1" algn="just">
              <a:lnSpc>
                <a:spcPct val="100000"/>
              </a:lnSpc>
            </a:pPr>
            <a:r>
              <a:rPr lang="ru-RU" noProof="1" smtClean="0"/>
              <a:t>Этот запрос по сути выводит количество рейсов в компании. Если же, например, хотим определить количество различных типов самолётов в компании, то </a:t>
            </a:r>
            <a:r>
              <a:rPr lang="en-US" sz="2400" noProof="1">
                <a:solidFill>
                  <a:srgbClr val="B50B3C"/>
                </a:solidFill>
                <a:latin typeface="+mj-lt"/>
              </a:rPr>
              <a:t>count(distinct plane)</a:t>
            </a:r>
            <a:endParaRPr lang="ru-RU" sz="2400" noProof="1">
              <a:solidFill>
                <a:srgbClr val="B50B3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3608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4" grpId="0"/>
      <p:bldP spid="9" grpId="0" build="p"/>
    </p:bldLst>
  </p:timing>
</p:sld>
</file>

<file path=ppt/theme/theme1.xml><?xml version="1.0" encoding="utf-8"?>
<a:theme xmlns:a="http://schemas.openxmlformats.org/drawingml/2006/main" name="Создание истории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85_TF16401425" id="{4FFF853C-F0E9-4B05-9CA1-10297EE6468B}" vid="{02125B37-770C-4DA6-8E58-EF00A86C7FC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2E6351-E64A-42DD-A554-7DF75222212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tf16401425_win32</Template>
  <TotalTime>0</TotalTime>
  <Words>982</Words>
  <Application>Microsoft Office PowerPoint</Application>
  <PresentationFormat>Широкоэкранный</PresentationFormat>
  <Paragraphs>165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Arial</vt:lpstr>
      <vt:lpstr>Arial Black</vt:lpstr>
      <vt:lpstr>Calibri</vt:lpstr>
      <vt:lpstr>Georgia</vt:lpstr>
      <vt:lpstr>Segoe UI</vt:lpstr>
      <vt:lpstr>Segoe UI Black</vt:lpstr>
      <vt:lpstr>Segoe UI Light</vt:lpstr>
      <vt:lpstr>Segoe UI Semibold</vt:lpstr>
      <vt:lpstr>Segoe UI Semilight</vt:lpstr>
      <vt:lpstr>Wingdings</vt:lpstr>
      <vt:lpstr>Создание истории Neal Creative</vt:lpstr>
      <vt:lpstr>Лекция 2</vt:lpstr>
      <vt:lpstr>Фильтрация</vt:lpstr>
      <vt:lpstr>Логические операторы</vt:lpstr>
      <vt:lpstr>Сортировка</vt:lpstr>
      <vt:lpstr>Приведение типов</vt:lpstr>
      <vt:lpstr>Приведение типов</vt:lpstr>
      <vt:lpstr>Группировка данных</vt:lpstr>
      <vt:lpstr>Агрегатные функции</vt:lpstr>
      <vt:lpstr>Презентация PowerPoint</vt:lpstr>
      <vt:lpstr>Фильтрация групп данных</vt:lpstr>
      <vt:lpstr>Презентация PowerPoint</vt:lpstr>
      <vt:lpstr>Презентация PowerPoint</vt:lpstr>
      <vt:lpstr>CASE</vt:lpstr>
      <vt:lpstr>COALESCE</vt:lpstr>
      <vt:lpstr>Строковые функции</vt:lpstr>
      <vt:lpstr>Работа с датой</vt:lpstr>
      <vt:lpstr>Презентация PowerPoint</vt:lpstr>
      <vt:lpstr>Презентация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2022-11-05T07:32:34Z</dcterms:created>
  <dcterms:modified xsi:type="dcterms:W3CDTF">2023-02-27T07:02:47Z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